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5" r:id="rId5"/>
    <p:sldMasterId id="2147483678" r:id="rId6"/>
  </p:sldMasterIdLst>
  <p:notesMasterIdLst>
    <p:notesMasterId r:id="rId33"/>
  </p:notesMasterIdLst>
  <p:handoutMasterIdLst>
    <p:handoutMasterId r:id="rId34"/>
  </p:handoutMasterIdLst>
  <p:sldIdLst>
    <p:sldId id="277" r:id="rId7"/>
    <p:sldId id="281" r:id="rId8"/>
    <p:sldId id="282" r:id="rId9"/>
    <p:sldId id="283" r:id="rId10"/>
    <p:sldId id="278" r:id="rId11"/>
    <p:sldId id="265" r:id="rId12"/>
    <p:sldId id="284" r:id="rId13"/>
    <p:sldId id="285" r:id="rId14"/>
    <p:sldId id="286" r:id="rId15"/>
    <p:sldId id="279" r:id="rId16"/>
    <p:sldId id="280" r:id="rId17"/>
    <p:sldId id="267" r:id="rId18"/>
    <p:sldId id="271" r:id="rId19"/>
    <p:sldId id="270" r:id="rId20"/>
    <p:sldId id="256" r:id="rId21"/>
    <p:sldId id="263" r:id="rId22"/>
    <p:sldId id="257" r:id="rId23"/>
    <p:sldId id="258" r:id="rId24"/>
    <p:sldId id="259" r:id="rId25"/>
    <p:sldId id="273" r:id="rId26"/>
    <p:sldId id="261" r:id="rId27"/>
    <p:sldId id="276" r:id="rId28"/>
    <p:sldId id="260" r:id="rId29"/>
    <p:sldId id="262" r:id="rId30"/>
    <p:sldId id="274"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531" autoAdjust="0"/>
  </p:normalViewPr>
  <p:slideViewPr>
    <p:cSldViewPr snapToGrid="0" showGuides="1">
      <p:cViewPr varScale="1">
        <p:scale>
          <a:sx n="85" d="100"/>
          <a:sy n="85" d="100"/>
        </p:scale>
        <p:origin x="168" y="90"/>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12/1/2023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9568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25</a:t>
            </a:fld>
            <a:endParaRPr lang="en-US" dirty="0"/>
          </a:p>
        </p:txBody>
      </p:sp>
    </p:spTree>
    <p:extLst>
      <p:ext uri="{BB962C8B-B14F-4D97-AF65-F5344CB8AC3E}">
        <p14:creationId xmlns:p14="http://schemas.microsoft.com/office/powerpoint/2010/main" val="2468836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26</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a:p>
            <a:pPr marL="171450" indent="-171450">
              <a:buFont typeface="Arial" panose="020B0604020202020204" pitchFamily="34" charset="0"/>
              <a:buChar char="•"/>
            </a:pPr>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p:txBody>
      </p:sp>
      <p:sp>
        <p:nvSpPr>
          <p:cNvPr id="4" name="Slide Number Placeholder 3"/>
          <p:cNvSpPr>
            <a:spLocks noGrp="1"/>
          </p:cNvSpPr>
          <p:nvPr>
            <p:ph type="sldNum" sz="quarter" idx="5"/>
          </p:nvPr>
        </p:nvSpPr>
        <p:spPr/>
        <p:txBody>
          <a:bodyPr/>
          <a:lstStyle/>
          <a:p>
            <a:fld id="{F4367C96-DDCA-4867-8F69-39EABFA21D53}" type="slidenum">
              <a:rPr lang="en-US" smtClean="0"/>
              <a:t>18</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a:t>
            </a:r>
          </a:p>
          <a:p>
            <a:pPr marL="171450" indent="-171450">
              <a:buFont typeface="Arial" panose="020B0604020202020204" pitchFamily="34" charset="0"/>
              <a:buChar char="•"/>
            </a:pPr>
            <a:r>
              <a:rPr lang="en-US" dirty="0"/>
              <a:t>Jeremy Andrew Davis on Instagram: https://www.instagram.com/jeremyandrewdavis/</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24340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Disabilities can affect people in different ways</a:t>
            </a:r>
            <a:r>
              <a:rPr lang="en-US" dirty="0"/>
              <a:t>:</a:t>
            </a:r>
          </a:p>
          <a:p>
            <a:pPr marL="171450" indent="-171450">
              <a:buFont typeface="Arial" panose="020B0604020202020204" pitchFamily="34" charset="0"/>
              <a:buChar char="•"/>
            </a:pPr>
            <a:r>
              <a:rPr lang="en-US" dirty="0"/>
              <a:t>What part of their life does it affect?</a:t>
            </a:r>
          </a:p>
          <a:p>
            <a:pPr marL="914400" lvl="1" indent="-457200">
              <a:buFont typeface="Arial" panose="020B0604020202020204" pitchFamily="34" charset="0"/>
              <a:buChar char="•"/>
            </a:pPr>
            <a:r>
              <a:rPr lang="en-US" sz="2800" dirty="0"/>
              <a:t>Ability to eat</a:t>
            </a:r>
          </a:p>
          <a:p>
            <a:pPr marL="914400" lvl="1" indent="-457200">
              <a:buFont typeface="Arial" panose="020B0604020202020204" pitchFamily="34" charset="0"/>
              <a:buChar char="•"/>
            </a:pPr>
            <a:r>
              <a:rPr lang="en-US" sz="2800" dirty="0"/>
              <a:t>Ability to breathe</a:t>
            </a:r>
          </a:p>
          <a:p>
            <a:pPr marL="914400" lvl="1" indent="-457200">
              <a:buFont typeface="Arial" panose="020B0604020202020204" pitchFamily="34" charset="0"/>
              <a:buChar char="•"/>
            </a:pPr>
            <a:r>
              <a:rPr lang="en-US" sz="2800" dirty="0"/>
              <a:t>Ability to walk, stand, or lift</a:t>
            </a:r>
          </a:p>
          <a:p>
            <a:pPr marL="914400" lvl="1" indent="-457200">
              <a:buFont typeface="Arial" panose="020B0604020202020204" pitchFamily="34" charset="0"/>
              <a:buChar char="•"/>
            </a:pPr>
            <a:r>
              <a:rPr lang="en-US" sz="2800" dirty="0"/>
              <a:t>Ability to interpret information</a:t>
            </a:r>
          </a:p>
          <a:p>
            <a:pPr marL="914400" lvl="1" indent="-457200">
              <a:buFont typeface="Arial" panose="020B0604020202020204" pitchFamily="34" charset="0"/>
              <a:buChar char="•"/>
            </a:pPr>
            <a:r>
              <a:rPr lang="en-US" sz="2800" dirty="0"/>
              <a:t>Ability to see or hear</a:t>
            </a:r>
          </a:p>
          <a:p>
            <a:pPr marL="914400" lvl="1" indent="-457200">
              <a:buFont typeface="Arial" panose="020B0604020202020204" pitchFamily="34" charset="0"/>
              <a:buChar char="•"/>
            </a:pPr>
            <a:r>
              <a:rPr lang="en-US" sz="2800" dirty="0"/>
              <a:t>Ability to care for themselves</a:t>
            </a:r>
          </a:p>
          <a:p>
            <a:pPr marL="171450" indent="-171450">
              <a:buFont typeface="Arial" panose="020B0604020202020204" pitchFamily="34" charset="0"/>
              <a:buChar char="•"/>
            </a:pPr>
            <a:r>
              <a:rPr lang="en-US" dirty="0"/>
              <a:t>Visibility of the disability</a:t>
            </a:r>
          </a:p>
          <a:p>
            <a:pPr marL="171450" indent="-171450">
              <a:buFont typeface="Arial" panose="020B0604020202020204" pitchFamily="34" charset="0"/>
              <a:buChar char="•"/>
            </a:pPr>
            <a:r>
              <a:rPr lang="en-US" dirty="0"/>
              <a:t>When does it affect them? (temporary, permanent, situational)</a:t>
            </a:r>
          </a:p>
        </p:txBody>
      </p:sp>
      <p:sp>
        <p:nvSpPr>
          <p:cNvPr id="4" name="Slide Number Placeholder 3"/>
          <p:cNvSpPr>
            <a:spLocks noGrp="1"/>
          </p:cNvSpPr>
          <p:nvPr>
            <p:ph type="sldNum" sz="quarter" idx="5"/>
          </p:nvPr>
        </p:nvSpPr>
        <p:spPr/>
        <p:txBody>
          <a:bodyPr/>
          <a:lstStyle/>
          <a:p>
            <a:fld id="{F4367C96-DDCA-4867-8F69-39EABFA21D53}" type="slidenum">
              <a:rPr lang="en-US" smtClean="0"/>
              <a:t>20</a:t>
            </a:fld>
            <a:endParaRPr lang="en-US" dirty="0"/>
          </a:p>
        </p:txBody>
      </p:sp>
    </p:spTree>
    <p:extLst>
      <p:ext uri="{BB962C8B-B14F-4D97-AF65-F5344CB8AC3E}">
        <p14:creationId xmlns:p14="http://schemas.microsoft.com/office/powerpoint/2010/main" val="215025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Intopia’s</a:t>
            </a:r>
            <a:r>
              <a:rPr lang="en-US" dirty="0"/>
              <a:t> WCAG 2.2 Map can be found at the following URL: https://intopia.digital/articles/intopia-launches-wcag-2-2-map/</a:t>
            </a:r>
          </a:p>
          <a:p>
            <a:pPr marL="171450" indent="-171450">
              <a:buFont typeface="Arial" panose="020B0604020202020204" pitchFamily="34" charset="0"/>
              <a:buChar char="•"/>
            </a:pPr>
            <a:r>
              <a:rPr lang="en-US" dirty="0" err="1"/>
              <a:t>Intopia’s</a:t>
            </a:r>
            <a:r>
              <a:rPr lang="en-US" dirty="0"/>
              <a:t> WCAG 2.1 Map can be found at the following URL: https://intopia.digital/articles/intopia-launches-wcag-2-1-map/</a:t>
            </a:r>
          </a:p>
          <a:p>
            <a:pPr marL="171450" indent="-171450">
              <a:buFont typeface="Arial" panose="020B0604020202020204" pitchFamily="34" charset="0"/>
              <a:buChar char="•"/>
            </a:pPr>
            <a:r>
              <a:rPr lang="en-US" dirty="0"/>
              <a:t>Alternatively, you can view the WCAG 2.2 Guidelines at the following W3C URL: https://www.w3.org/TR/WCAG22/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“Note that even content that conforms at the highest level (AAA) will not be accessible to individuals with all types, degrees, or combinations of disability, particularly in the cognitive, language, and learning areas.” - WCAG 2 Layers of Guidance</a:t>
            </a:r>
          </a:p>
          <a:p>
            <a:pPr marL="171450" lvl="0" indent="-171450">
              <a:buFont typeface="Arial" panose="020B0604020202020204" pitchFamily="34" charset="0"/>
              <a:buChar char="•"/>
            </a:pPr>
            <a:r>
              <a:rPr lang="en-US" dirty="0"/>
              <a:t>WCAG is broken down into:</a:t>
            </a:r>
          </a:p>
          <a:p>
            <a:pPr marL="628650" lvl="1" indent="-171450">
              <a:buFont typeface="Arial" panose="020B0604020202020204" pitchFamily="34" charset="0"/>
              <a:buChar char="•"/>
            </a:pPr>
            <a:r>
              <a:rPr lang="en-US" dirty="0"/>
              <a:t>4 Principles (POUR)</a:t>
            </a:r>
          </a:p>
          <a:p>
            <a:pPr marL="1085850" lvl="2" indent="-171450">
              <a:buFont typeface="Arial" panose="020B0604020202020204" pitchFamily="34" charset="0"/>
              <a:buChar char="•"/>
            </a:pPr>
            <a:r>
              <a:rPr lang="en-US" dirty="0"/>
              <a:t>Perceivable</a:t>
            </a:r>
          </a:p>
          <a:p>
            <a:pPr marL="1085850" lvl="2" indent="-171450">
              <a:buFont typeface="Arial" panose="020B0604020202020204" pitchFamily="34" charset="0"/>
              <a:buChar char="•"/>
            </a:pPr>
            <a:r>
              <a:rPr lang="en-US" dirty="0"/>
              <a:t>Operable</a:t>
            </a:r>
          </a:p>
          <a:p>
            <a:pPr marL="1085850" lvl="2" indent="-171450">
              <a:buFont typeface="Arial" panose="020B0604020202020204" pitchFamily="34" charset="0"/>
              <a:buChar char="•"/>
            </a:pPr>
            <a:r>
              <a:rPr lang="en-US" dirty="0"/>
              <a:t>Understandable</a:t>
            </a:r>
          </a:p>
          <a:p>
            <a:pPr marL="1085850" lvl="2" indent="-171450">
              <a:buFont typeface="Arial" panose="020B0604020202020204" pitchFamily="34" charset="0"/>
              <a:buChar char="•"/>
            </a:pPr>
            <a:r>
              <a:rPr lang="en-US" dirty="0"/>
              <a:t>Robust</a:t>
            </a:r>
          </a:p>
          <a:p>
            <a:pPr marL="171450" lvl="0" indent="-171450">
              <a:buFont typeface="Arial" panose="020B0604020202020204" pitchFamily="34" charset="0"/>
              <a:buChar char="•"/>
            </a:pPr>
            <a:r>
              <a:rPr lang="en-US" dirty="0"/>
              <a:t>Those 4 principles are then divided up into 13 Guidelines, which are then further split up by a total of 86 Success Criteria.</a:t>
            </a:r>
          </a:p>
          <a:p>
            <a:pPr marL="171450" lvl="0" indent="-171450">
              <a:buFont typeface="Arial" panose="020B0604020202020204" pitchFamily="34" charset="0"/>
              <a:buChar char="•"/>
            </a:pPr>
            <a:r>
              <a:rPr lang="en-US" dirty="0"/>
              <a:t>Those Success Criteria are then split up across 3 levels of Conformance (A, AA, AAA)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Americans with Disabilities Act (ADA)</a:t>
            </a:r>
          </a:p>
          <a:p>
            <a:pPr marL="171450" indent="-171450">
              <a:buFont typeface="Arial" panose="020B0604020202020204" pitchFamily="34" charset="0"/>
              <a:buChar char="•"/>
            </a:pPr>
            <a:r>
              <a:rPr lang="en-US" sz="1200" dirty="0"/>
              <a:t>Section 508 of the Rehabilitation Act of 1973</a:t>
            </a:r>
          </a:p>
          <a:p>
            <a:pPr marL="171450" indent="-171450">
              <a:buFont typeface="Arial" panose="020B0604020202020204" pitchFamily="34" charset="0"/>
              <a:buChar char="•"/>
            </a:pPr>
            <a:r>
              <a:rPr lang="en-US" sz="1200" dirty="0"/>
              <a:t>Section 255 of the Communications Act</a:t>
            </a:r>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158072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solidFill>
                  <a:schemeClr val="accent3">
                    <a:lumMod val="20000"/>
                    <a:lumOff val="80000"/>
                  </a:schemeClr>
                </a:solidFill>
              </a:rPr>
              <a:t>Accessibility helps to</a:t>
            </a:r>
            <a:r>
              <a:rPr lang="en-US" dirty="0">
                <a:solidFill>
                  <a:schemeClr val="accent3">
                    <a:lumMod val="20000"/>
                    <a:lumOff val="80000"/>
                  </a:schemeClr>
                </a:solidFill>
              </a:rPr>
              <a:t>:</a:t>
            </a:r>
          </a:p>
          <a:p>
            <a:pPr marL="628650" lvl="1" indent="-171450">
              <a:buFont typeface="Arial" panose="020B0604020202020204" pitchFamily="34" charset="0"/>
              <a:buChar char="•"/>
            </a:pPr>
            <a:r>
              <a:rPr lang="en-US" sz="1200" dirty="0">
                <a:solidFill>
                  <a:schemeClr val="accent3">
                    <a:lumMod val="20000"/>
                    <a:lumOff val="80000"/>
                  </a:schemeClr>
                </a:solidFill>
              </a:rPr>
              <a:t>Remove barriers</a:t>
            </a:r>
          </a:p>
          <a:p>
            <a:pPr marL="628650" lvl="1" indent="-171450">
              <a:buFont typeface="Arial" panose="020B0604020202020204" pitchFamily="34" charset="0"/>
              <a:buChar char="•"/>
            </a:pPr>
            <a:r>
              <a:rPr lang="en-US" sz="1200" dirty="0">
                <a:solidFill>
                  <a:schemeClr val="accent3">
                    <a:lumMod val="20000"/>
                    <a:lumOff val="80000"/>
                  </a:schemeClr>
                </a:solidFill>
              </a:rPr>
              <a:t>Allow equal access</a:t>
            </a:r>
            <a:endParaRPr lang="en-US" sz="800" b="1" dirty="0">
              <a:solidFill>
                <a:schemeClr val="accent3">
                  <a:lumMod val="20000"/>
                  <a:lumOff val="80000"/>
                </a:schemeClr>
              </a:solidFill>
            </a:endParaRPr>
          </a:p>
          <a:p>
            <a:pPr marL="171450" indent="-171450">
              <a:buFont typeface="Arial" panose="020B0604020202020204" pitchFamily="34" charset="0"/>
              <a:buChar char="•"/>
            </a:pPr>
            <a:r>
              <a:rPr lang="en-US" b="1" dirty="0">
                <a:solidFill>
                  <a:schemeClr val="accent3">
                    <a:lumMod val="20000"/>
                    <a:lumOff val="80000"/>
                  </a:schemeClr>
                </a:solidFill>
              </a:rPr>
              <a:t>Through that we create an environment that</a:t>
            </a:r>
            <a:r>
              <a:rPr lang="en-US" dirty="0">
                <a:solidFill>
                  <a:schemeClr val="accent3">
                    <a:lumMod val="20000"/>
                    <a:lumOff val="80000"/>
                  </a:schemeClr>
                </a:solidFill>
              </a:rPr>
              <a:t>:</a:t>
            </a:r>
          </a:p>
          <a:p>
            <a:pPr marL="628650" lvl="1" indent="-171450">
              <a:buFont typeface="Arial" panose="020B0604020202020204" pitchFamily="34" charset="0"/>
              <a:buChar char="•"/>
            </a:pPr>
            <a:r>
              <a:rPr lang="en-US" sz="1200" dirty="0">
                <a:solidFill>
                  <a:schemeClr val="accent3">
                    <a:lumMod val="20000"/>
                    <a:lumOff val="80000"/>
                  </a:schemeClr>
                </a:solidFill>
              </a:rPr>
              <a:t>Feels more welcoming / inclusive</a:t>
            </a:r>
          </a:p>
          <a:p>
            <a:pPr marL="628650" lvl="1" indent="-171450">
              <a:buFont typeface="Arial" panose="020B0604020202020204" pitchFamily="34" charset="0"/>
              <a:buChar char="•"/>
            </a:pPr>
            <a:r>
              <a:rPr lang="en-US" sz="1200" dirty="0">
                <a:solidFill>
                  <a:schemeClr val="accent3">
                    <a:lumMod val="20000"/>
                    <a:lumOff val="80000"/>
                  </a:schemeClr>
                </a:solidFill>
              </a:rPr>
              <a:t>Encourages diversity</a:t>
            </a:r>
          </a:p>
          <a:p>
            <a:pPr marL="628650" lvl="1" indent="-171450">
              <a:buFont typeface="Arial" panose="020B0604020202020204" pitchFamily="34" charset="0"/>
              <a:buChar char="•"/>
            </a:pPr>
            <a:r>
              <a:rPr lang="en-US" sz="1200" dirty="0">
                <a:solidFill>
                  <a:schemeClr val="accent3">
                    <a:lumMod val="20000"/>
                    <a:lumOff val="80000"/>
                  </a:schemeClr>
                </a:solidFill>
              </a:rPr>
              <a:t>Helps people make informed decisions</a:t>
            </a:r>
          </a:p>
          <a:p>
            <a:pPr marL="628650" lvl="1" indent="-171450">
              <a:buFont typeface="Arial" panose="020B0604020202020204" pitchFamily="34" charset="0"/>
              <a:buChar char="•"/>
            </a:pPr>
            <a:r>
              <a:rPr lang="en-US" sz="1200" dirty="0">
                <a:solidFill>
                  <a:schemeClr val="accent3">
                    <a:lumMod val="20000"/>
                    <a:lumOff val="80000"/>
                  </a:schemeClr>
                </a:solidFill>
              </a:rPr>
              <a:t>Encouraging innovation / productivity / progress</a:t>
            </a:r>
            <a:endParaRPr lang="en-US" dirty="0"/>
          </a:p>
          <a:p>
            <a:pPr marL="171450" lvl="0" indent="-171450">
              <a:buFont typeface="Arial" panose="020B0604020202020204" pitchFamily="34" charset="0"/>
              <a:buChar char="•"/>
            </a:pPr>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628650" lvl="1"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628650" lvl="1"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23</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Shift left</a:t>
            </a:r>
          </a:p>
          <a:p>
            <a:pPr marL="171450" indent="-171450">
              <a:buFont typeface="Arial" panose="020B0604020202020204" pitchFamily="34" charset="0"/>
              <a:buChar char="•"/>
            </a:pPr>
            <a:r>
              <a:rPr lang="en-US" dirty="0"/>
              <a:t>Speaking up / being an ally</a:t>
            </a:r>
          </a:p>
          <a:p>
            <a:pPr marL="171450" indent="-171450">
              <a:buFont typeface="Arial" panose="020B0604020202020204" pitchFamily="34" charset="0"/>
              <a:buChar char="•"/>
            </a:pPr>
            <a:r>
              <a:rPr lang="en-US" dirty="0"/>
              <a:t>Nothing without us</a:t>
            </a:r>
          </a:p>
          <a:p>
            <a:pPr marL="171450" indent="-171450">
              <a:buFont typeface="Arial" panose="020B0604020202020204" pitchFamily="34" charset="0"/>
              <a:buChar char="•"/>
            </a:pPr>
            <a:r>
              <a:rPr lang="en-US" dirty="0"/>
              <a:t>Respectful, people-first language</a:t>
            </a:r>
          </a:p>
          <a:p>
            <a:pPr marL="171450" indent="-171450">
              <a:buFont typeface="Arial" panose="020B0604020202020204" pitchFamily="34" charset="0"/>
              <a:buChar char="•"/>
            </a:pPr>
            <a:r>
              <a:rPr lang="en-US" dirty="0"/>
              <a:t>Follow best practices and guidelines</a:t>
            </a:r>
          </a:p>
          <a:p>
            <a:pPr marL="171450" indent="-171450">
              <a:buFont typeface="Arial" panose="020B0604020202020204" pitchFamily="34" charset="0"/>
              <a:buChar char="•"/>
            </a:pPr>
            <a:r>
              <a:rPr lang="en-US" dirty="0"/>
              <a:t>Involve a variety of expertise, utilities, departments, etc.</a:t>
            </a:r>
          </a:p>
        </p:txBody>
      </p:sp>
      <p:sp>
        <p:nvSpPr>
          <p:cNvPr id="4" name="Slide Number Placeholder 3"/>
          <p:cNvSpPr>
            <a:spLocks noGrp="1"/>
          </p:cNvSpPr>
          <p:nvPr>
            <p:ph type="sldNum" sz="quarter" idx="5"/>
          </p:nvPr>
        </p:nvSpPr>
        <p:spPr/>
        <p:txBody>
          <a:bodyPr/>
          <a:lstStyle/>
          <a:p>
            <a:fld id="{F4367C96-DDCA-4867-8F69-39EABFA21D53}" type="slidenum">
              <a:rPr lang="en-US" smtClean="0"/>
              <a:t>24</a:t>
            </a:fld>
            <a:endParaRPr lang="en-US" dirty="0"/>
          </a:p>
        </p:txBody>
      </p:sp>
    </p:spTree>
    <p:extLst>
      <p:ext uri="{BB962C8B-B14F-4D97-AF65-F5344CB8AC3E}">
        <p14:creationId xmlns:p14="http://schemas.microsoft.com/office/powerpoint/2010/main" val="759042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11/10/2023</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TechBash 2023</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11/10/2023</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TechBash 2023</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11/10/2023</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TechBash 2023</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76058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41053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63273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00559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25450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142384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52517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890860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3_Blank Sober blue">
    <p:bg>
      <p:bgPr>
        <a:solidFill>
          <a:srgbClr val="0A79B8"/>
        </a:solidFill>
        <a:effectLst/>
      </p:bgPr>
    </p:bg>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17396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Blank White">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774429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2574-D73B-40AF-8ED8-42D7D36F25B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AFF8946-7360-42BD-8E1C-36608953942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2375789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Blank Old">
    <p:bg>
      <p:bgPr>
        <a:solidFill>
          <a:srgbClr val="505050"/>
        </a:solidFill>
        <a:effectLst/>
      </p:bgPr>
    </p:bg>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04978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694C-CCBB-9F62-448C-ABEDD42E1D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367602-7ADF-5A10-5D4D-FD542585D0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259C4E-D6A1-70FB-0B98-4C4AB618E769}"/>
              </a:ext>
            </a:extLst>
          </p:cNvPr>
          <p:cNvSpPr>
            <a:spLocks noGrp="1"/>
          </p:cNvSpPr>
          <p:nvPr>
            <p:ph type="dt" sz="half" idx="10"/>
          </p:nvPr>
        </p:nvSpPr>
        <p:spPr/>
        <p:txBody>
          <a:bodyPr/>
          <a:lstStyle/>
          <a:p>
            <a:r>
              <a:rPr lang="en-US"/>
              <a:t>11/10/2023</a:t>
            </a:r>
          </a:p>
        </p:txBody>
      </p:sp>
      <p:sp>
        <p:nvSpPr>
          <p:cNvPr id="5" name="Footer Placeholder 4">
            <a:extLst>
              <a:ext uri="{FF2B5EF4-FFF2-40B4-BE49-F238E27FC236}">
                <a16:creationId xmlns:a16="http://schemas.microsoft.com/office/drawing/2014/main" id="{E53550B3-19F2-F5B0-7C5F-38FD9DA362CB}"/>
              </a:ext>
            </a:extLst>
          </p:cNvPr>
          <p:cNvSpPr>
            <a:spLocks noGrp="1"/>
          </p:cNvSpPr>
          <p:nvPr>
            <p:ph type="ftr" sz="quarter" idx="11"/>
          </p:nvPr>
        </p:nvSpPr>
        <p:spPr/>
        <p:txBody>
          <a:bodyPr/>
          <a:lstStyle/>
          <a:p>
            <a:r>
              <a:rPr lang="en-US"/>
              <a:t>TechBash 2023</a:t>
            </a:r>
          </a:p>
        </p:txBody>
      </p:sp>
      <p:sp>
        <p:nvSpPr>
          <p:cNvPr id="6" name="Slide Number Placeholder 5">
            <a:extLst>
              <a:ext uri="{FF2B5EF4-FFF2-40B4-BE49-F238E27FC236}">
                <a16:creationId xmlns:a16="http://schemas.microsoft.com/office/drawing/2014/main" id="{C4949883-00FF-8217-FE91-0D0CB87E6C32}"/>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28267706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575B-F26E-2EAC-B2F3-72BC5D6158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ADB048-EF1F-CF56-7CD5-F33FF8B34C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571E1-D1FF-922A-A610-C8DDDB166686}"/>
              </a:ext>
            </a:extLst>
          </p:cNvPr>
          <p:cNvSpPr>
            <a:spLocks noGrp="1"/>
          </p:cNvSpPr>
          <p:nvPr>
            <p:ph type="dt" sz="half" idx="10"/>
          </p:nvPr>
        </p:nvSpPr>
        <p:spPr/>
        <p:txBody>
          <a:bodyPr/>
          <a:lstStyle/>
          <a:p>
            <a:r>
              <a:rPr lang="en-US"/>
              <a:t>11/10/2023</a:t>
            </a:r>
          </a:p>
        </p:txBody>
      </p:sp>
      <p:sp>
        <p:nvSpPr>
          <p:cNvPr id="5" name="Footer Placeholder 4">
            <a:extLst>
              <a:ext uri="{FF2B5EF4-FFF2-40B4-BE49-F238E27FC236}">
                <a16:creationId xmlns:a16="http://schemas.microsoft.com/office/drawing/2014/main" id="{CDFC6C49-F44C-2A7F-0864-476ACF1CE346}"/>
              </a:ext>
            </a:extLst>
          </p:cNvPr>
          <p:cNvSpPr>
            <a:spLocks noGrp="1"/>
          </p:cNvSpPr>
          <p:nvPr>
            <p:ph type="ftr" sz="quarter" idx="11"/>
          </p:nvPr>
        </p:nvSpPr>
        <p:spPr/>
        <p:txBody>
          <a:bodyPr/>
          <a:lstStyle/>
          <a:p>
            <a:r>
              <a:rPr lang="en-US"/>
              <a:t>TechBash 2023</a:t>
            </a:r>
          </a:p>
        </p:txBody>
      </p:sp>
      <p:sp>
        <p:nvSpPr>
          <p:cNvPr id="6" name="Slide Number Placeholder 5">
            <a:extLst>
              <a:ext uri="{FF2B5EF4-FFF2-40B4-BE49-F238E27FC236}">
                <a16:creationId xmlns:a16="http://schemas.microsoft.com/office/drawing/2014/main" id="{4936CAAB-EF99-B290-F628-0D52CF0BCE58}"/>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32549396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826D-9904-2CBF-9D61-93C4F4D67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DE066F-B918-7563-753F-74E3CBB832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C5BE86-DC2D-0267-AFC5-B45241B20527}"/>
              </a:ext>
            </a:extLst>
          </p:cNvPr>
          <p:cNvSpPr>
            <a:spLocks noGrp="1"/>
          </p:cNvSpPr>
          <p:nvPr>
            <p:ph type="dt" sz="half" idx="10"/>
          </p:nvPr>
        </p:nvSpPr>
        <p:spPr/>
        <p:txBody>
          <a:bodyPr/>
          <a:lstStyle/>
          <a:p>
            <a:r>
              <a:rPr lang="en-US"/>
              <a:t>11/10/2023</a:t>
            </a:r>
          </a:p>
        </p:txBody>
      </p:sp>
      <p:sp>
        <p:nvSpPr>
          <p:cNvPr id="5" name="Footer Placeholder 4">
            <a:extLst>
              <a:ext uri="{FF2B5EF4-FFF2-40B4-BE49-F238E27FC236}">
                <a16:creationId xmlns:a16="http://schemas.microsoft.com/office/drawing/2014/main" id="{AB57E7B3-76BF-1AF2-43B0-160BFA81E8A2}"/>
              </a:ext>
            </a:extLst>
          </p:cNvPr>
          <p:cNvSpPr>
            <a:spLocks noGrp="1"/>
          </p:cNvSpPr>
          <p:nvPr>
            <p:ph type="ftr" sz="quarter" idx="11"/>
          </p:nvPr>
        </p:nvSpPr>
        <p:spPr/>
        <p:txBody>
          <a:bodyPr/>
          <a:lstStyle/>
          <a:p>
            <a:r>
              <a:rPr lang="en-US"/>
              <a:t>TechBash 2023</a:t>
            </a:r>
          </a:p>
        </p:txBody>
      </p:sp>
      <p:sp>
        <p:nvSpPr>
          <p:cNvPr id="6" name="Slide Number Placeholder 5">
            <a:extLst>
              <a:ext uri="{FF2B5EF4-FFF2-40B4-BE49-F238E27FC236}">
                <a16:creationId xmlns:a16="http://schemas.microsoft.com/office/drawing/2014/main" id="{5B3CB666-AD95-E8B7-D7FF-B8F072AA5CD3}"/>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10490887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B719-9318-2A16-CDB3-309C2B59F0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3AF3E4-D4B9-3B31-1317-9A4B6C3B67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26AB18-7924-0A08-6F02-2731BA61C2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ECF89-5656-B0F6-4DC8-68AFD91086FD}"/>
              </a:ext>
            </a:extLst>
          </p:cNvPr>
          <p:cNvSpPr>
            <a:spLocks noGrp="1"/>
          </p:cNvSpPr>
          <p:nvPr>
            <p:ph type="dt" sz="half" idx="10"/>
          </p:nvPr>
        </p:nvSpPr>
        <p:spPr/>
        <p:txBody>
          <a:bodyPr/>
          <a:lstStyle/>
          <a:p>
            <a:r>
              <a:rPr lang="en-US"/>
              <a:t>11/10/2023</a:t>
            </a:r>
          </a:p>
        </p:txBody>
      </p:sp>
      <p:sp>
        <p:nvSpPr>
          <p:cNvPr id="6" name="Footer Placeholder 5">
            <a:extLst>
              <a:ext uri="{FF2B5EF4-FFF2-40B4-BE49-F238E27FC236}">
                <a16:creationId xmlns:a16="http://schemas.microsoft.com/office/drawing/2014/main" id="{DD229AD3-F5D3-3D90-A457-0012280CA97E}"/>
              </a:ext>
            </a:extLst>
          </p:cNvPr>
          <p:cNvSpPr>
            <a:spLocks noGrp="1"/>
          </p:cNvSpPr>
          <p:nvPr>
            <p:ph type="ftr" sz="quarter" idx="11"/>
          </p:nvPr>
        </p:nvSpPr>
        <p:spPr/>
        <p:txBody>
          <a:bodyPr/>
          <a:lstStyle/>
          <a:p>
            <a:r>
              <a:rPr lang="en-US"/>
              <a:t>TechBash 2023</a:t>
            </a:r>
          </a:p>
        </p:txBody>
      </p:sp>
      <p:sp>
        <p:nvSpPr>
          <p:cNvPr id="7" name="Slide Number Placeholder 6">
            <a:extLst>
              <a:ext uri="{FF2B5EF4-FFF2-40B4-BE49-F238E27FC236}">
                <a16:creationId xmlns:a16="http://schemas.microsoft.com/office/drawing/2014/main" id="{1CDD9CEC-699C-4AEA-0607-14F9B47FD675}"/>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3581324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7C14-DF82-FED3-4D7C-764608DA9D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429680-6820-822F-AF9D-9B587D7B0E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9CD70A-8A74-0432-3D00-FFAB72BC1E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524F49-FE22-7BE6-0032-A3BB67A45E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436EA0-4577-EB6D-99CC-692349C9C5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92964D-33C0-7D31-2769-EC0ABF517847}"/>
              </a:ext>
            </a:extLst>
          </p:cNvPr>
          <p:cNvSpPr>
            <a:spLocks noGrp="1"/>
          </p:cNvSpPr>
          <p:nvPr>
            <p:ph type="dt" sz="half" idx="10"/>
          </p:nvPr>
        </p:nvSpPr>
        <p:spPr/>
        <p:txBody>
          <a:bodyPr/>
          <a:lstStyle/>
          <a:p>
            <a:r>
              <a:rPr lang="en-US"/>
              <a:t>11/10/2023</a:t>
            </a:r>
          </a:p>
        </p:txBody>
      </p:sp>
      <p:sp>
        <p:nvSpPr>
          <p:cNvPr id="8" name="Footer Placeholder 7">
            <a:extLst>
              <a:ext uri="{FF2B5EF4-FFF2-40B4-BE49-F238E27FC236}">
                <a16:creationId xmlns:a16="http://schemas.microsoft.com/office/drawing/2014/main" id="{FE70A4AC-E222-BF77-29D3-1034B926BABC}"/>
              </a:ext>
            </a:extLst>
          </p:cNvPr>
          <p:cNvSpPr>
            <a:spLocks noGrp="1"/>
          </p:cNvSpPr>
          <p:nvPr>
            <p:ph type="ftr" sz="quarter" idx="11"/>
          </p:nvPr>
        </p:nvSpPr>
        <p:spPr/>
        <p:txBody>
          <a:bodyPr/>
          <a:lstStyle/>
          <a:p>
            <a:r>
              <a:rPr lang="en-US"/>
              <a:t>TechBash 2023</a:t>
            </a:r>
          </a:p>
        </p:txBody>
      </p:sp>
      <p:sp>
        <p:nvSpPr>
          <p:cNvPr id="9" name="Slide Number Placeholder 8">
            <a:extLst>
              <a:ext uri="{FF2B5EF4-FFF2-40B4-BE49-F238E27FC236}">
                <a16:creationId xmlns:a16="http://schemas.microsoft.com/office/drawing/2014/main" id="{8668AA8B-93A1-AD0B-C871-9D0F76BC222E}"/>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34784571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1505-2896-8BA8-C1BF-C1D68BCB1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7409F3-0891-6D42-94E2-5FA208AD5FF8}"/>
              </a:ext>
            </a:extLst>
          </p:cNvPr>
          <p:cNvSpPr>
            <a:spLocks noGrp="1"/>
          </p:cNvSpPr>
          <p:nvPr>
            <p:ph type="dt" sz="half" idx="10"/>
          </p:nvPr>
        </p:nvSpPr>
        <p:spPr/>
        <p:txBody>
          <a:bodyPr/>
          <a:lstStyle/>
          <a:p>
            <a:r>
              <a:rPr lang="en-US"/>
              <a:t>11/10/2023</a:t>
            </a:r>
          </a:p>
        </p:txBody>
      </p:sp>
      <p:sp>
        <p:nvSpPr>
          <p:cNvPr id="4" name="Footer Placeholder 3">
            <a:extLst>
              <a:ext uri="{FF2B5EF4-FFF2-40B4-BE49-F238E27FC236}">
                <a16:creationId xmlns:a16="http://schemas.microsoft.com/office/drawing/2014/main" id="{73FAF2CB-FC7D-EB1E-5DA3-EA0EF8A7F121}"/>
              </a:ext>
            </a:extLst>
          </p:cNvPr>
          <p:cNvSpPr>
            <a:spLocks noGrp="1"/>
          </p:cNvSpPr>
          <p:nvPr>
            <p:ph type="ftr" sz="quarter" idx="11"/>
          </p:nvPr>
        </p:nvSpPr>
        <p:spPr/>
        <p:txBody>
          <a:bodyPr/>
          <a:lstStyle/>
          <a:p>
            <a:r>
              <a:rPr lang="en-US"/>
              <a:t>TechBash 2023</a:t>
            </a:r>
          </a:p>
        </p:txBody>
      </p:sp>
      <p:sp>
        <p:nvSpPr>
          <p:cNvPr id="5" name="Slide Number Placeholder 4">
            <a:extLst>
              <a:ext uri="{FF2B5EF4-FFF2-40B4-BE49-F238E27FC236}">
                <a16:creationId xmlns:a16="http://schemas.microsoft.com/office/drawing/2014/main" id="{ED9F9774-C0D1-C170-AAD5-1CEA363D5F66}"/>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22377982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4C629C-9C5F-FEB5-7C2B-C085E0F68DC0}"/>
              </a:ext>
            </a:extLst>
          </p:cNvPr>
          <p:cNvSpPr>
            <a:spLocks noGrp="1"/>
          </p:cNvSpPr>
          <p:nvPr>
            <p:ph type="dt" sz="half" idx="10"/>
          </p:nvPr>
        </p:nvSpPr>
        <p:spPr/>
        <p:txBody>
          <a:bodyPr/>
          <a:lstStyle/>
          <a:p>
            <a:r>
              <a:rPr lang="en-US"/>
              <a:t>11/10/2023</a:t>
            </a:r>
          </a:p>
        </p:txBody>
      </p:sp>
      <p:sp>
        <p:nvSpPr>
          <p:cNvPr id="3" name="Footer Placeholder 2">
            <a:extLst>
              <a:ext uri="{FF2B5EF4-FFF2-40B4-BE49-F238E27FC236}">
                <a16:creationId xmlns:a16="http://schemas.microsoft.com/office/drawing/2014/main" id="{BB040285-DEDE-D61C-5691-B77E1936746A}"/>
              </a:ext>
            </a:extLst>
          </p:cNvPr>
          <p:cNvSpPr>
            <a:spLocks noGrp="1"/>
          </p:cNvSpPr>
          <p:nvPr>
            <p:ph type="ftr" sz="quarter" idx="11"/>
          </p:nvPr>
        </p:nvSpPr>
        <p:spPr/>
        <p:txBody>
          <a:bodyPr/>
          <a:lstStyle/>
          <a:p>
            <a:r>
              <a:rPr lang="en-US"/>
              <a:t>TechBash 2023</a:t>
            </a:r>
          </a:p>
        </p:txBody>
      </p:sp>
      <p:sp>
        <p:nvSpPr>
          <p:cNvPr id="4" name="Slide Number Placeholder 3">
            <a:extLst>
              <a:ext uri="{FF2B5EF4-FFF2-40B4-BE49-F238E27FC236}">
                <a16:creationId xmlns:a16="http://schemas.microsoft.com/office/drawing/2014/main" id="{A1980275-DD67-60DB-685F-2FB062CA1BAC}"/>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3824980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AF4D-DB3C-C9A1-748C-AF976684D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DCC215-A139-9865-3D62-7F7C8B43D0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6F7F38-085E-7591-E0DC-FDBC44EDA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6B98F-5DA0-1CA6-0D04-6E502A7B17BE}"/>
              </a:ext>
            </a:extLst>
          </p:cNvPr>
          <p:cNvSpPr>
            <a:spLocks noGrp="1"/>
          </p:cNvSpPr>
          <p:nvPr>
            <p:ph type="dt" sz="half" idx="10"/>
          </p:nvPr>
        </p:nvSpPr>
        <p:spPr/>
        <p:txBody>
          <a:bodyPr/>
          <a:lstStyle/>
          <a:p>
            <a:r>
              <a:rPr lang="en-US"/>
              <a:t>11/10/2023</a:t>
            </a:r>
          </a:p>
        </p:txBody>
      </p:sp>
      <p:sp>
        <p:nvSpPr>
          <p:cNvPr id="6" name="Footer Placeholder 5">
            <a:extLst>
              <a:ext uri="{FF2B5EF4-FFF2-40B4-BE49-F238E27FC236}">
                <a16:creationId xmlns:a16="http://schemas.microsoft.com/office/drawing/2014/main" id="{5DDC626C-CD68-BFA6-BB8A-36D086B14944}"/>
              </a:ext>
            </a:extLst>
          </p:cNvPr>
          <p:cNvSpPr>
            <a:spLocks noGrp="1"/>
          </p:cNvSpPr>
          <p:nvPr>
            <p:ph type="ftr" sz="quarter" idx="11"/>
          </p:nvPr>
        </p:nvSpPr>
        <p:spPr/>
        <p:txBody>
          <a:bodyPr/>
          <a:lstStyle/>
          <a:p>
            <a:r>
              <a:rPr lang="en-US"/>
              <a:t>TechBash 2023</a:t>
            </a:r>
          </a:p>
        </p:txBody>
      </p:sp>
      <p:sp>
        <p:nvSpPr>
          <p:cNvPr id="7" name="Slide Number Placeholder 6">
            <a:extLst>
              <a:ext uri="{FF2B5EF4-FFF2-40B4-BE49-F238E27FC236}">
                <a16:creationId xmlns:a16="http://schemas.microsoft.com/office/drawing/2014/main" id="{9BC69AD8-FDD4-4069-C458-5178913B91DE}"/>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20406025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0FBC-630B-30B2-7B58-3A5F259B6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887B52-606C-3B49-9792-39BE3FDED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0BD0F5-79DF-850A-7ECF-0D4243298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370E6-2AD0-1B8E-D8E8-77676EEAA038}"/>
              </a:ext>
            </a:extLst>
          </p:cNvPr>
          <p:cNvSpPr>
            <a:spLocks noGrp="1"/>
          </p:cNvSpPr>
          <p:nvPr>
            <p:ph type="dt" sz="half" idx="10"/>
          </p:nvPr>
        </p:nvSpPr>
        <p:spPr/>
        <p:txBody>
          <a:bodyPr/>
          <a:lstStyle/>
          <a:p>
            <a:r>
              <a:rPr lang="en-US"/>
              <a:t>11/10/2023</a:t>
            </a:r>
          </a:p>
        </p:txBody>
      </p:sp>
      <p:sp>
        <p:nvSpPr>
          <p:cNvPr id="6" name="Footer Placeholder 5">
            <a:extLst>
              <a:ext uri="{FF2B5EF4-FFF2-40B4-BE49-F238E27FC236}">
                <a16:creationId xmlns:a16="http://schemas.microsoft.com/office/drawing/2014/main" id="{CE06D929-5171-96BC-B7F0-A1C38045E65A}"/>
              </a:ext>
            </a:extLst>
          </p:cNvPr>
          <p:cNvSpPr>
            <a:spLocks noGrp="1"/>
          </p:cNvSpPr>
          <p:nvPr>
            <p:ph type="ftr" sz="quarter" idx="11"/>
          </p:nvPr>
        </p:nvSpPr>
        <p:spPr/>
        <p:txBody>
          <a:bodyPr/>
          <a:lstStyle/>
          <a:p>
            <a:r>
              <a:rPr lang="en-US"/>
              <a:t>TechBash 2023</a:t>
            </a:r>
          </a:p>
        </p:txBody>
      </p:sp>
      <p:sp>
        <p:nvSpPr>
          <p:cNvPr id="7" name="Slide Number Placeholder 6">
            <a:extLst>
              <a:ext uri="{FF2B5EF4-FFF2-40B4-BE49-F238E27FC236}">
                <a16:creationId xmlns:a16="http://schemas.microsoft.com/office/drawing/2014/main" id="{1A32CCAF-A262-5116-BAD1-7B5E6B900FC3}"/>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11838369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9711-D93B-2432-40E2-CDADC9901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88CF3F-FEB1-CC28-4084-56D3E91B2C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C36F4D-68EE-3D38-1702-5AB302215ED6}"/>
              </a:ext>
            </a:extLst>
          </p:cNvPr>
          <p:cNvSpPr>
            <a:spLocks noGrp="1"/>
          </p:cNvSpPr>
          <p:nvPr>
            <p:ph type="dt" sz="half" idx="10"/>
          </p:nvPr>
        </p:nvSpPr>
        <p:spPr/>
        <p:txBody>
          <a:bodyPr/>
          <a:lstStyle/>
          <a:p>
            <a:r>
              <a:rPr lang="en-US"/>
              <a:t>11/10/2023</a:t>
            </a:r>
          </a:p>
        </p:txBody>
      </p:sp>
      <p:sp>
        <p:nvSpPr>
          <p:cNvPr id="5" name="Footer Placeholder 4">
            <a:extLst>
              <a:ext uri="{FF2B5EF4-FFF2-40B4-BE49-F238E27FC236}">
                <a16:creationId xmlns:a16="http://schemas.microsoft.com/office/drawing/2014/main" id="{F7C85D96-48D0-AEB7-BBD8-5AC55C391224}"/>
              </a:ext>
            </a:extLst>
          </p:cNvPr>
          <p:cNvSpPr>
            <a:spLocks noGrp="1"/>
          </p:cNvSpPr>
          <p:nvPr>
            <p:ph type="ftr" sz="quarter" idx="11"/>
          </p:nvPr>
        </p:nvSpPr>
        <p:spPr/>
        <p:txBody>
          <a:bodyPr/>
          <a:lstStyle/>
          <a:p>
            <a:r>
              <a:rPr lang="en-US"/>
              <a:t>TechBash 2023</a:t>
            </a:r>
          </a:p>
        </p:txBody>
      </p:sp>
      <p:sp>
        <p:nvSpPr>
          <p:cNvPr id="6" name="Slide Number Placeholder 5">
            <a:extLst>
              <a:ext uri="{FF2B5EF4-FFF2-40B4-BE49-F238E27FC236}">
                <a16:creationId xmlns:a16="http://schemas.microsoft.com/office/drawing/2014/main" id="{60363DA6-DA84-138B-6464-4F5B210833A8}"/>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18598157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004D41-7E88-025D-9956-F5CCD9E9A1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EF9A29-A9B2-F64F-1C0F-D3F0B36432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B4C821-F835-42FF-06E0-B39348DD4F43}"/>
              </a:ext>
            </a:extLst>
          </p:cNvPr>
          <p:cNvSpPr>
            <a:spLocks noGrp="1"/>
          </p:cNvSpPr>
          <p:nvPr>
            <p:ph type="dt" sz="half" idx="10"/>
          </p:nvPr>
        </p:nvSpPr>
        <p:spPr/>
        <p:txBody>
          <a:bodyPr/>
          <a:lstStyle/>
          <a:p>
            <a:r>
              <a:rPr lang="en-US"/>
              <a:t>11/10/2023</a:t>
            </a:r>
          </a:p>
        </p:txBody>
      </p:sp>
      <p:sp>
        <p:nvSpPr>
          <p:cNvPr id="5" name="Footer Placeholder 4">
            <a:extLst>
              <a:ext uri="{FF2B5EF4-FFF2-40B4-BE49-F238E27FC236}">
                <a16:creationId xmlns:a16="http://schemas.microsoft.com/office/drawing/2014/main" id="{A73FDCF0-18E7-5E5F-29E0-009F6C88D134}"/>
              </a:ext>
            </a:extLst>
          </p:cNvPr>
          <p:cNvSpPr>
            <a:spLocks noGrp="1"/>
          </p:cNvSpPr>
          <p:nvPr>
            <p:ph type="ftr" sz="quarter" idx="11"/>
          </p:nvPr>
        </p:nvSpPr>
        <p:spPr/>
        <p:txBody>
          <a:bodyPr/>
          <a:lstStyle/>
          <a:p>
            <a:r>
              <a:rPr lang="en-US"/>
              <a:t>TechBash 2023</a:t>
            </a:r>
          </a:p>
        </p:txBody>
      </p:sp>
      <p:sp>
        <p:nvSpPr>
          <p:cNvPr id="6" name="Slide Number Placeholder 5">
            <a:extLst>
              <a:ext uri="{FF2B5EF4-FFF2-40B4-BE49-F238E27FC236}">
                <a16:creationId xmlns:a16="http://schemas.microsoft.com/office/drawing/2014/main" id="{3B379568-BA29-C6ED-DE21-1BFC32B26F4E}"/>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153958135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Blank White">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85030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11/10/2023</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TechBash 2023</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41562365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1D045-A173-6499-1863-AB2011FE33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2B999-CCE7-C400-239D-9E53469541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FCA13-39C1-A7BE-3F59-7727B3DB7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11/10/2023</a:t>
            </a:r>
          </a:p>
        </p:txBody>
      </p:sp>
      <p:sp>
        <p:nvSpPr>
          <p:cNvPr id="5" name="Footer Placeholder 4">
            <a:extLst>
              <a:ext uri="{FF2B5EF4-FFF2-40B4-BE49-F238E27FC236}">
                <a16:creationId xmlns:a16="http://schemas.microsoft.com/office/drawing/2014/main" id="{2E729F34-C7D1-C75E-35D9-B1DCBC302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TechBash 2023</a:t>
            </a:r>
          </a:p>
        </p:txBody>
      </p:sp>
      <p:sp>
        <p:nvSpPr>
          <p:cNvPr id="6" name="Slide Number Placeholder 5">
            <a:extLst>
              <a:ext uri="{FF2B5EF4-FFF2-40B4-BE49-F238E27FC236}">
                <a16:creationId xmlns:a16="http://schemas.microsoft.com/office/drawing/2014/main" id="{2455276E-AEA8-8B0B-3CEE-4162D8C7E6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95F68F-2CC0-4D8D-A51A-0CEDDD8C3772}" type="slidenum">
              <a:rPr lang="en-US" smtClean="0"/>
              <a:t>‹#›</a:t>
            </a:fld>
            <a:endParaRPr lang="en-US"/>
          </a:p>
        </p:txBody>
      </p:sp>
    </p:spTree>
    <p:extLst>
      <p:ext uri="{BB962C8B-B14F-4D97-AF65-F5344CB8AC3E}">
        <p14:creationId xmlns:p14="http://schemas.microsoft.com/office/powerpoint/2010/main" val="252712983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ranitestatecodecamp.org/venue" TargetMode="Externa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hyperlink" Target="https://www.w3.org/WAI/policie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3.jp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s://ictbaseline.access-board.gov/" TargetMode="External"/><Relationship Id="rId3" Type="http://schemas.openxmlformats.org/officeDocument/2006/relationships/hyperlink" Target="https://www.microsoft.com/en-us/accessibility" TargetMode="External"/><Relationship Id="rId7" Type="http://schemas.openxmlformats.org/officeDocument/2006/relationships/hyperlink" Target="https://developer.visa.com/pages/accessibilit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ssa.gov/accessibility/andi/help/install.html" TargetMode="External"/><Relationship Id="rId11" Type="http://schemas.openxmlformats.org/officeDocument/2006/relationships/hyperlink" Target="https://www.w3.org/WAI/policies/" TargetMode="External"/><Relationship Id="rId5" Type="http://schemas.openxmlformats.org/officeDocument/2006/relationships/hyperlink" Target="https://docs.microsoft.com/en-us/learn/paths/accessibility-fundamentals/" TargetMode="External"/><Relationship Id="rId10" Type="http://schemas.openxmlformats.org/officeDocument/2006/relationships/hyperlink" Target="https://www.section508.gov/manage/laws-and-policies/" TargetMode="External"/><Relationship Id="rId4" Type="http://schemas.openxmlformats.org/officeDocument/2006/relationships/hyperlink" Target="https://twitter.com/MSFTEnable" TargetMode="External"/><Relationship Id="rId9" Type="http://schemas.openxmlformats.org/officeDocument/2006/relationships/hyperlink" Target="https://section508coordinators.github.io/TrustedTester/"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3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38.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hyperlink" Target="https://ctf-2023.azurewebsites.net/" TargetMode="Externa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hyperlink" Target="https://granitestatecodecamp.org/merch" TargetMode="External"/><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8.png"/><Relationship Id="rId16" Type="http://schemas.openxmlformats.org/officeDocument/2006/relationships/image" Target="../media/image37.svg"/><Relationship Id="rId1" Type="http://schemas.openxmlformats.org/officeDocument/2006/relationships/slideLayout" Target="../slideLayouts/slideLayout15.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sp>
        <p:nvSpPr>
          <p:cNvPr id="136" name="Subtitle"/>
          <p:cNvSpPr txBox="1"/>
          <p:nvPr/>
        </p:nvSpPr>
        <p:spPr>
          <a:xfrm>
            <a:off x="0" y="4217989"/>
            <a:ext cx="12192000" cy="1723549"/>
          </a:xfrm>
          <a:prstGeom prst="rect">
            <a:avLst/>
          </a:prstGeom>
          <a:ln w="12700">
            <a:miter lim="400000"/>
          </a:ln>
          <a:extLst>
            <a:ext uri="{C572A759-6A51-4108-AA02-DFA0A04FC94B}">
              <ma14:wrappingTextBoxFlag xmlns:ma14="http://schemas.microsoft.com/office/mac/drawingml/2011/main" xmlns="" val="1"/>
            </a:ext>
          </a:extLst>
        </p:spPr>
        <p:txBody>
          <a:bodyPr lIns="45719" tIns="45720" rIns="45719" bIns="4572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3600" b="1">
                <a:solidFill>
                  <a:srgbClr val="FFFFFF"/>
                </a:solidFill>
                <a:latin typeface="Segoe UI Light"/>
                <a:ea typeface="Segoe UI Light"/>
                <a:cs typeface="Segoe UI Light"/>
                <a:sym typeface="Segoe UI Light"/>
              </a:defRPr>
            </a:pPr>
            <a:r>
              <a:rPr kumimoji="0" lang="en-US" sz="6000" b="1" i="0" u="none" strike="noStrike" kern="0" cap="none" spc="0" normalizeH="0" baseline="0" noProof="0" dirty="0">
                <a:ln>
                  <a:noFill/>
                </a:ln>
                <a:solidFill>
                  <a:srgbClr val="FFFFFF"/>
                </a:solidFill>
                <a:effectLst/>
                <a:uLnTx/>
                <a:uFillTx/>
                <a:latin typeface="Segoe UI Light"/>
                <a:cs typeface="Segoe UI Light"/>
                <a:sym typeface="Segoe UI Light"/>
              </a:rPr>
              <a:t>2023</a:t>
            </a:r>
            <a:endParaRPr kumimoji="0" sz="6000" b="1" i="0" u="none" strike="noStrike" kern="0" cap="none" spc="0" normalizeH="0" baseline="0" noProof="0" dirty="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sz="2600">
                <a:solidFill>
                  <a:srgbClr val="FFFFFF"/>
                </a:solidFill>
                <a:latin typeface="Segoe UI Light"/>
                <a:ea typeface="Segoe UI Light"/>
                <a:cs typeface="Segoe UI Light"/>
                <a:sym typeface="Segoe UI Light"/>
              </a:defRPr>
            </a:pPr>
            <a:r>
              <a:rPr kumimoji="0" lang="en-US" sz="2600" b="0" i="0" u="none" strike="noStrike" kern="0" cap="none" spc="0" normalizeH="0" baseline="0" noProof="0" dirty="0">
                <a:ln>
                  <a:noFill/>
                </a:ln>
                <a:solidFill>
                  <a:srgbClr val="FFFFFF"/>
                </a:solidFill>
                <a:effectLst/>
                <a:uLnTx/>
                <a:uFillTx/>
                <a:latin typeface="Segoe UI Light"/>
                <a:cs typeface="Segoe UI Light"/>
                <a:sym typeface="Segoe UI Light"/>
              </a:rPr>
              <a:t>December</a:t>
            </a:r>
            <a:r>
              <a:rPr kumimoji="0" sz="2600" b="0" i="0" u="none" strike="noStrike" kern="0" cap="none" spc="0" normalizeH="0" baseline="0" noProof="0" dirty="0">
                <a:ln>
                  <a:noFill/>
                </a:ln>
                <a:solidFill>
                  <a:srgbClr val="FFFFFF"/>
                </a:solidFill>
                <a:effectLst/>
                <a:uLnTx/>
                <a:uFillTx/>
                <a:latin typeface="Segoe UI Light"/>
                <a:cs typeface="Segoe UI Light"/>
                <a:sym typeface="Segoe UI Light"/>
              </a:rPr>
              <a:t> </a:t>
            </a:r>
            <a:r>
              <a:rPr kumimoji="0" lang="en-US" sz="2600" b="0" i="0" u="none" strike="noStrike" kern="0" cap="none" spc="0" normalizeH="0" baseline="0" noProof="0" dirty="0">
                <a:ln>
                  <a:noFill/>
                </a:ln>
                <a:solidFill>
                  <a:srgbClr val="FFFFFF"/>
                </a:solidFill>
                <a:effectLst/>
                <a:uLnTx/>
                <a:uFillTx/>
                <a:latin typeface="Segoe UI Light"/>
                <a:cs typeface="Segoe UI Light"/>
                <a:sym typeface="Segoe UI Light"/>
              </a:rPr>
              <a:t>2, 2023</a:t>
            </a:r>
          </a:p>
          <a:p>
            <a:pPr marL="0" marR="0" lvl="0" indent="0" algn="ctr" defTabSz="914400" rtl="0" eaLnBrk="1" fontAlgn="auto" latinLnBrk="0" hangingPunct="0">
              <a:lnSpc>
                <a:spcPct val="100000"/>
              </a:lnSpc>
              <a:spcBef>
                <a:spcPts val="0"/>
              </a:spcBef>
              <a:spcAft>
                <a:spcPts val="0"/>
              </a:spcAft>
              <a:buClrTx/>
              <a:buSzTx/>
              <a:buFontTx/>
              <a:buNone/>
              <a:tabLst/>
              <a:defRPr sz="2600">
                <a:solidFill>
                  <a:srgbClr val="FFFFFF"/>
                </a:solidFill>
                <a:latin typeface="Segoe UI Light"/>
                <a:ea typeface="Segoe UI Light"/>
                <a:cs typeface="Segoe UI Light"/>
                <a:sym typeface="Segoe UI Light"/>
              </a:defRPr>
            </a:pPr>
            <a:r>
              <a:rPr kumimoji="0" lang="en-US" sz="2000" b="0" i="0" u="none" strike="noStrike" kern="0" cap="none" spc="0" normalizeH="0" baseline="0" noProof="0" dirty="0">
                <a:ln>
                  <a:noFill/>
                </a:ln>
                <a:solidFill>
                  <a:srgbClr val="FFFFFF"/>
                </a:solidFill>
                <a:effectLst/>
                <a:uLnTx/>
                <a:uFillTx/>
                <a:latin typeface="Segoe UI Light"/>
                <a:cs typeface="Segoe UI Light"/>
                <a:sym typeface="Segoe UI Light"/>
              </a:rPr>
              <a:t>SCHEDULE: </a:t>
            </a:r>
            <a:r>
              <a:rPr kumimoji="0" lang="en-US" sz="2000" b="0" i="0" u="none" strike="noStrike" kern="0" cap="none" spc="0" normalizeH="0" baseline="0" noProof="0" dirty="0">
                <a:ln>
                  <a:noFill/>
                </a:ln>
                <a:solidFill>
                  <a:srgbClr val="FFFFFF"/>
                </a:solidFill>
                <a:effectLst/>
                <a:uLnTx/>
                <a:uFillTx/>
                <a:latin typeface="Segoe UI Light"/>
                <a:cs typeface="Segoe UI Light"/>
                <a:sym typeface="Segoe UI Light"/>
                <a:hlinkClick r:id="rId2">
                  <a:extLst>
                    <a:ext uri="{A12FA001-AC4F-418D-AE19-62706E023703}">
                      <ahyp:hlinkClr xmlns:ahyp="http://schemas.microsoft.com/office/drawing/2018/hyperlinkcolor" val="tx"/>
                    </a:ext>
                  </a:extLst>
                </a:hlinkClick>
              </a:rPr>
              <a:t>https://www.granitestatecodecamp.org/venue</a:t>
            </a:r>
            <a:endParaRPr kumimoji="0" lang="en-US" sz="2600" b="0" i="0" u="none" strike="noStrike" kern="0" cap="none" spc="0" normalizeH="0" baseline="0" noProof="0" dirty="0">
              <a:ln>
                <a:noFill/>
              </a:ln>
              <a:solidFill>
                <a:srgbClr val="FFFFFF"/>
              </a:solidFill>
              <a:effectLst/>
              <a:uLnTx/>
              <a:uFillTx/>
              <a:latin typeface="Segoe UI Light"/>
              <a:cs typeface="Segoe UI Light"/>
              <a:sym typeface="Segoe UI Light"/>
            </a:endParaRPr>
          </a:p>
        </p:txBody>
      </p:sp>
      <p:pic>
        <p:nvPicPr>
          <p:cNvPr id="137" name="Image 1" descr="Granite State Code Camp"/>
          <p:cNvPicPr>
            <a:picLocks noChangeAspect="1"/>
          </p:cNvPicPr>
          <p:nvPr/>
        </p:nvPicPr>
        <p:blipFill>
          <a:blip r:embed="rId3"/>
          <a:stretch>
            <a:fillRect/>
          </a:stretch>
        </p:blipFill>
        <p:spPr>
          <a:xfrm>
            <a:off x="4217688" y="1233147"/>
            <a:ext cx="3756624" cy="2808719"/>
          </a:xfrm>
          <a:prstGeom prst="rect">
            <a:avLst/>
          </a:prstGeom>
          <a:ln w="12700">
            <a:miter lim="400000"/>
          </a:ln>
        </p:spPr>
      </p:pic>
      <p:sp>
        <p:nvSpPr>
          <p:cNvPr id="135" name="Title 1"/>
          <p:cNvSpPr txBox="1">
            <a:spLocks noGrp="1"/>
          </p:cNvSpPr>
          <p:nvPr>
            <p:ph type="title" idx="4294967295"/>
          </p:nvPr>
        </p:nvSpPr>
        <p:spPr>
          <a:xfrm>
            <a:off x="0" y="533783"/>
            <a:ext cx="12192000" cy="523241"/>
          </a:xfrm>
          <a:prstGeom prst="rect">
            <a:avLst/>
          </a:prstGeom>
          <a:noFill/>
          <a:ln w="12700">
            <a:noFill/>
            <a:prstDash/>
            <a:miter lim="400000"/>
          </a:ln>
          <a:effectLst/>
          <a:extLst>
            <a:ext uri="{C572A759-6A51-4108-AA02-DFA0A04FC94B}">
              <ma14:wrappingTextBoxFlag xmlns:ma14="http://schemas.microsoft.com/office/mac/drawingml/2011/main" xmlns="" val="1"/>
            </a:ext>
          </a:extLst>
        </p:spPr>
        <p:txBody>
          <a:bodyPr rot="0" spcFirstLastPara="0" vertOverflow="overflow" horzOverflow="overflow" vert="horz" wrap="square" lIns="45719" tIns="45720" rIns="45719" bIns="45720" numCol="1" spcCol="0" rtlCol="0" fromWordArt="0" anchor="ctr" anchorCtr="0" forceAA="0" compatLnSpc="1">
            <a:prstTxWarp prst="textNoShape">
              <a:avLst/>
            </a:prstTxWarp>
            <a:spAutoFit/>
          </a:bodyPr>
          <a:lstStyle>
            <a:lvl1pPr algn="ctr">
              <a:defRPr sz="2800">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Segoe UI Light"/>
                <a:cs typeface="Segoe UI Light"/>
                <a:sym typeface="Segoe UI Light"/>
              </a:rPr>
              <a:t>Welcome to the</a:t>
            </a:r>
          </a:p>
        </p:txBody>
      </p:sp>
    </p:spTree>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Graphic 3">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 name="Graphic 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 name="Oval 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 name="Oval 3">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 name="Oval 2">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28" name="Graphic 1">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29" name="Freeform: Shape 9">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Freeform: Shape 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Freeform: Shape 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 name="Freeform: Shape 5">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Freeform: Shape 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sp>
        <p:nvSpPr>
          <p:cNvPr id="35" name="Oval 1">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 name="Freeform: Shape 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 name="Freeform: Shape 2">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 name="Freeform: Shape 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 name="Title 1">
            <a:extLst>
              <a:ext uri="{FF2B5EF4-FFF2-40B4-BE49-F238E27FC236}">
                <a16:creationId xmlns:a16="http://schemas.microsoft.com/office/drawing/2014/main" id="{995BB47B-BF7F-8745-E6D6-C12BFCE0F0F4}"/>
              </a:ext>
            </a:extLst>
          </p:cNvPr>
          <p:cNvSpPr>
            <a:spLocks noGrp="1"/>
          </p:cNvSpPr>
          <p:nvPr>
            <p:ph type="title" idx="4294967295"/>
          </p:nvPr>
        </p:nvSpPr>
        <p:spPr>
          <a:xfrm>
            <a:off x="1157477" y="306277"/>
            <a:ext cx="4024032" cy="2885715"/>
          </a:xfrm>
        </p:spPr>
        <p:txBody>
          <a:bodyPr vert="horz" lIns="91440" tIns="45720" rIns="91440" bIns="45720" rtlCol="0" anchor="b">
            <a:normAutofit/>
          </a:bodyPr>
          <a:lstStyle/>
          <a:p>
            <a:pPr algn="ctr">
              <a:spcBef>
                <a:spcPct val="0"/>
              </a:spcBef>
            </a:pPr>
            <a:r>
              <a:rPr lang="en-US" sz="5400" kern="1200" dirty="0">
                <a:solidFill>
                  <a:schemeClr val="bg1"/>
                </a:solidFill>
                <a:latin typeface="+mj-lt"/>
                <a:ea typeface="+mj-ea"/>
                <a:cs typeface="+mj-cs"/>
              </a:rPr>
              <a:t>Session Feedback Forms</a:t>
            </a:r>
          </a:p>
        </p:txBody>
      </p:sp>
      <p:pic>
        <p:nvPicPr>
          <p:cNvPr id="5" name="Image 1" descr="QR Code for Session Feedback Forms">
            <a:extLst>
              <a:ext uri="{FF2B5EF4-FFF2-40B4-BE49-F238E27FC236}">
                <a16:creationId xmlns:a16="http://schemas.microsoft.com/office/drawing/2014/main" id="{2129EAE9-FA48-AADE-A168-88CA0E6054D3}"/>
              </a:ext>
            </a:extLst>
          </p:cNvPr>
          <p:cNvPicPr>
            <a:picLocks noChangeAspect="1"/>
          </p:cNvPicPr>
          <p:nvPr/>
        </p:nvPicPr>
        <p:blipFill>
          <a:blip r:embed="rId2"/>
          <a:stretch>
            <a:fillRect/>
          </a:stretch>
        </p:blipFill>
        <p:spPr>
          <a:xfrm>
            <a:off x="7380748" y="2474375"/>
            <a:ext cx="2972256" cy="3083023"/>
          </a:xfrm>
          <a:prstGeom prst="rect">
            <a:avLst/>
          </a:prstGeom>
        </p:spPr>
      </p:pic>
      <p:sp>
        <p:nvSpPr>
          <p:cNvPr id="3" name="Text Placeholder 2">
            <a:extLst>
              <a:ext uri="{FF2B5EF4-FFF2-40B4-BE49-F238E27FC236}">
                <a16:creationId xmlns:a16="http://schemas.microsoft.com/office/drawing/2014/main" id="{DD0A3C94-B520-CE8B-91D7-9C0B6F9EA294}"/>
              </a:ext>
            </a:extLst>
          </p:cNvPr>
          <p:cNvSpPr>
            <a:spLocks noGrp="1"/>
          </p:cNvSpPr>
          <p:nvPr>
            <p:ph type="body" sz="half" idx="4294967295"/>
          </p:nvPr>
        </p:nvSpPr>
        <p:spPr>
          <a:xfrm>
            <a:off x="1157477" y="3210652"/>
            <a:ext cx="4024032" cy="708802"/>
          </a:xfrm>
        </p:spPr>
        <p:txBody>
          <a:bodyPr vert="horz" lIns="91440" tIns="45720" rIns="91440" bIns="45720" rtlCol="0">
            <a:normAutofit/>
          </a:bodyPr>
          <a:lstStyle/>
          <a:p>
            <a:pPr marL="0" indent="0" algn="ctr">
              <a:buNone/>
            </a:pPr>
            <a:r>
              <a:rPr lang="en-US" sz="2000" kern="1200" dirty="0">
                <a:solidFill>
                  <a:schemeClr val="bg1"/>
                </a:solidFill>
                <a:latin typeface="+mn-lt"/>
                <a:ea typeface="+mn-ea"/>
                <a:cs typeface="+mn-cs"/>
              </a:rPr>
              <a:t>Please provide feedback about sessions you attend</a:t>
            </a:r>
          </a:p>
        </p:txBody>
      </p:sp>
    </p:spTree>
    <p:extLst>
      <p:ext uri="{BB962C8B-B14F-4D97-AF65-F5344CB8AC3E}">
        <p14:creationId xmlns:p14="http://schemas.microsoft.com/office/powerpoint/2010/main" val="25766946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Freeform: Shape 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sym typeface="Calibri"/>
            </a:endParaRPr>
          </a:p>
        </p:txBody>
      </p:sp>
      <p:sp>
        <p:nvSpPr>
          <p:cNvPr id="15" name="Freeform: Shape 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sym typeface="Calibri"/>
            </a:endParaRPr>
          </a:p>
        </p:txBody>
      </p:sp>
      <p:sp>
        <p:nvSpPr>
          <p:cNvPr id="2" name="Title 1">
            <a:extLst>
              <a:ext uri="{FF2B5EF4-FFF2-40B4-BE49-F238E27FC236}">
                <a16:creationId xmlns:a16="http://schemas.microsoft.com/office/drawing/2014/main" id="{6E48D95F-AD13-4A55-28B5-B3E5BD52ED64}"/>
              </a:ext>
            </a:extLst>
          </p:cNvPr>
          <p:cNvSpPr>
            <a:spLocks noGrp="1"/>
          </p:cNvSpPr>
          <p:nvPr>
            <p:ph type="title"/>
          </p:nvPr>
        </p:nvSpPr>
        <p:spPr>
          <a:xfrm>
            <a:off x="6746628" y="1783959"/>
            <a:ext cx="4645250" cy="2889114"/>
          </a:xfrm>
        </p:spPr>
        <p:txBody>
          <a:bodyPr vert="horz" lIns="91440" tIns="45720" rIns="91440" bIns="45720" rtlCol="0" anchor="b">
            <a:normAutofit/>
          </a:bodyPr>
          <a:lstStyle/>
          <a:p>
            <a:pPr>
              <a:spcBef>
                <a:spcPct val="0"/>
              </a:spcBef>
            </a:pPr>
            <a:r>
              <a:rPr lang="en-US" sz="6000" kern="1200" dirty="0">
                <a:solidFill>
                  <a:schemeClr val="bg1"/>
                </a:solidFill>
                <a:latin typeface="+mj-lt"/>
                <a:ea typeface="+mj-ea"/>
                <a:cs typeface="+mj-cs"/>
              </a:rPr>
              <a:t>Event Feedback Forms</a:t>
            </a:r>
          </a:p>
        </p:txBody>
      </p:sp>
      <p:sp>
        <p:nvSpPr>
          <p:cNvPr id="4" name="Text Placeholder 1">
            <a:extLst>
              <a:ext uri="{FF2B5EF4-FFF2-40B4-BE49-F238E27FC236}">
                <a16:creationId xmlns:a16="http://schemas.microsoft.com/office/drawing/2014/main" id="{889ED06C-513F-7CAF-2ED4-152DB5A2FDAD}"/>
              </a:ext>
            </a:extLst>
          </p:cNvPr>
          <p:cNvSpPr>
            <a:spLocks noGrp="1"/>
          </p:cNvSpPr>
          <p:nvPr>
            <p:ph type="body" sz="quarter" idx="13"/>
          </p:nvPr>
        </p:nvSpPr>
        <p:spPr>
          <a:xfrm>
            <a:off x="6746627" y="4750893"/>
            <a:ext cx="4645250" cy="1147863"/>
          </a:xfrm>
        </p:spPr>
        <p:txBody>
          <a:bodyPr vert="horz" lIns="91440" tIns="45720" rIns="91440" bIns="45720" rtlCol="0" anchor="t">
            <a:normAutofit/>
          </a:bodyPr>
          <a:lstStyle/>
          <a:p>
            <a:pPr marL="0" indent="0">
              <a:buNone/>
            </a:pPr>
            <a:r>
              <a:rPr lang="en-US" sz="2000" kern="1200" dirty="0">
                <a:solidFill>
                  <a:schemeClr val="bg1"/>
                </a:solidFill>
                <a:latin typeface="+mn-lt"/>
                <a:ea typeface="+mn-ea"/>
                <a:cs typeface="+mn-cs"/>
              </a:rPr>
              <a:t>Please tell us how you liked Granite State Code Camp 2023</a:t>
            </a:r>
          </a:p>
        </p:txBody>
      </p:sp>
      <p:pic>
        <p:nvPicPr>
          <p:cNvPr id="6" name="Picture 1" descr="QR Code for Event Feedback Forms">
            <a:extLst>
              <a:ext uri="{FF2B5EF4-FFF2-40B4-BE49-F238E27FC236}">
                <a16:creationId xmlns:a16="http://schemas.microsoft.com/office/drawing/2014/main" id="{B71252AE-EAB5-24E7-2B30-CBB1254FC517}"/>
              </a:ext>
            </a:extLst>
          </p:cNvPr>
          <p:cNvPicPr>
            <a:picLocks noChangeAspect="1"/>
          </p:cNvPicPr>
          <p:nvPr/>
        </p:nvPicPr>
        <p:blipFill>
          <a:blip r:embed="rId2"/>
          <a:stretch>
            <a:fillRect/>
          </a:stretch>
        </p:blipFill>
        <p:spPr>
          <a:xfrm>
            <a:off x="419382" y="801949"/>
            <a:ext cx="4047843" cy="3885930"/>
          </a:xfrm>
          <a:prstGeom prst="rect">
            <a:avLst/>
          </a:prstGeom>
        </p:spPr>
      </p:pic>
    </p:spTree>
    <p:extLst>
      <p:ext uri="{BB962C8B-B14F-4D97-AF65-F5344CB8AC3E}">
        <p14:creationId xmlns:p14="http://schemas.microsoft.com/office/powerpoint/2010/main" val="838111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F036-225A-13A8-4027-EE4938B1EF7A}"/>
              </a:ext>
            </a:extLst>
          </p:cNvPr>
          <p:cNvSpPr>
            <a:spLocks noGrp="1"/>
          </p:cNvSpPr>
          <p:nvPr>
            <p:ph type="title"/>
          </p:nvPr>
        </p:nvSpPr>
        <p:spPr>
          <a:xfrm>
            <a:off x="1524000" y="-2387601"/>
            <a:ext cx="9144000" cy="2387601"/>
          </a:xfrm>
        </p:spPr>
        <p:txBody>
          <a:bodyPr lIns="45719" rIns="45719" anchor="b">
            <a:normAutofit/>
          </a:bodyPr>
          <a:lstStyle/>
          <a:p>
            <a:r>
              <a:rPr lang="en-US" dirty="0"/>
              <a:t>Remote attendee etiquette</a:t>
            </a:r>
          </a:p>
        </p:txBody>
      </p:sp>
      <p:sp>
        <p:nvSpPr>
          <p:cNvPr id="175" name="TextBox 1"/>
          <p:cNvSpPr txBox="1"/>
          <p:nvPr/>
        </p:nvSpPr>
        <p:spPr>
          <a:xfrm>
            <a:off x="513180" y="2388549"/>
            <a:ext cx="11165640" cy="34163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Remote attendees, please deactivate your camera and remain on mute in scheduled presentations.</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(A professional networking meeting runs all day in Teams for informal video conversation.)</a:t>
            </a:r>
          </a:p>
        </p:txBody>
      </p:sp>
      <p:pic>
        <p:nvPicPr>
          <p:cNvPr id="174" name="Imag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784746" y="500584"/>
            <a:ext cx="2622508" cy="1960773"/>
          </a:xfrm>
          <a:prstGeom prst="rect">
            <a:avLst/>
          </a:prstGeom>
          <a:ln w="12700">
            <a:miter lim="400000"/>
          </a:ln>
        </p:spPr>
      </p:pic>
    </p:spTree>
    <p:extLst>
      <p:ext uri="{BB962C8B-B14F-4D97-AF65-F5344CB8AC3E}">
        <p14:creationId xmlns:p14="http://schemas.microsoft.com/office/powerpoint/2010/main" val="19249146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pic>
        <p:nvPicPr>
          <p:cNvPr id="174" name="imag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784746" y="433909"/>
            <a:ext cx="2622508" cy="1960773"/>
          </a:xfrm>
          <a:prstGeom prst="rect">
            <a:avLst/>
          </a:prstGeom>
          <a:ln w="12700">
            <a:miter lim="400000"/>
          </a:ln>
        </p:spPr>
      </p:pic>
      <p:sp>
        <p:nvSpPr>
          <p:cNvPr id="4" name="Title 3">
            <a:extLst>
              <a:ext uri="{FF2B5EF4-FFF2-40B4-BE49-F238E27FC236}">
                <a16:creationId xmlns:a16="http://schemas.microsoft.com/office/drawing/2014/main" id="{79904E4A-2CDB-3F4A-B604-C02B2CE93AA9}"/>
              </a:ext>
            </a:extLst>
          </p:cNvPr>
          <p:cNvSpPr>
            <a:spLocks noGrp="1"/>
          </p:cNvSpPr>
          <p:nvPr>
            <p:ph type="title"/>
          </p:nvPr>
        </p:nvSpPr>
        <p:spPr>
          <a:xfrm>
            <a:off x="1524000" y="-2387601"/>
            <a:ext cx="9144000" cy="2387601"/>
          </a:xfrm>
        </p:spPr>
        <p:txBody>
          <a:bodyPr lIns="45719" rIns="45719" anchor="b">
            <a:normAutofit/>
          </a:bodyPr>
          <a:lstStyle/>
          <a:p>
            <a:r>
              <a:rPr lang="en-US" dirty="0"/>
              <a:t>Code of Conduct</a:t>
            </a:r>
          </a:p>
        </p:txBody>
      </p:sp>
      <p:sp>
        <p:nvSpPr>
          <p:cNvPr id="175" name="TextBox 1"/>
          <p:cNvSpPr txBox="1"/>
          <p:nvPr/>
        </p:nvSpPr>
        <p:spPr>
          <a:xfrm>
            <a:off x="-36739" y="2333685"/>
            <a:ext cx="12192000" cy="397031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3600" b="1" i="0" u="none" strike="noStrike" kern="0" cap="none" spc="0" normalizeH="0" baseline="0" noProof="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Please remember professional courtesy, and the Code of Conduct at all times… </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3600" b="1" i="0" u="none" strike="noStrike" kern="0" cap="none" spc="0" normalizeH="0" baseline="0" noProof="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(…but especially please try to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conflate others’ enjoyment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 of the event with your own.)</a:t>
            </a:r>
            <a:endParaRPr kumimoji="0" sz="3600" b="1" i="0" u="none" strike="noStrike" kern="0" cap="none" spc="0" normalizeH="0" baseline="0" noProof="0">
              <a:ln>
                <a:noFill/>
              </a:ln>
              <a:solidFill>
                <a:srgbClr val="FFFFFF"/>
              </a:solidFill>
              <a:effectLst/>
              <a:uLnTx/>
              <a:uFillTx/>
              <a:latin typeface="Segoe UI Light"/>
              <a:cs typeface="Segoe UI Light"/>
              <a:sym typeface="Segoe UI Light"/>
            </a:endParaRPr>
          </a:p>
        </p:txBody>
      </p:sp>
    </p:spTree>
    <p:extLst>
      <p:ext uri="{BB962C8B-B14F-4D97-AF65-F5344CB8AC3E}">
        <p14:creationId xmlns:p14="http://schemas.microsoft.com/office/powerpoint/2010/main" val="89828173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pic>
        <p:nvPicPr>
          <p:cNvPr id="174" name="Imag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784746" y="833959"/>
            <a:ext cx="2622508" cy="1960773"/>
          </a:xfrm>
          <a:prstGeom prst="rect">
            <a:avLst/>
          </a:prstGeom>
          <a:ln w="12700">
            <a:miter lim="400000"/>
          </a:ln>
        </p:spPr>
      </p:pic>
      <p:sp>
        <p:nvSpPr>
          <p:cNvPr id="2" name="Title 1">
            <a:extLst>
              <a:ext uri="{FF2B5EF4-FFF2-40B4-BE49-F238E27FC236}">
                <a16:creationId xmlns:a16="http://schemas.microsoft.com/office/drawing/2014/main" id="{D85E60DD-4FBE-B81D-8044-36C0AC01FF06}"/>
              </a:ext>
            </a:extLst>
          </p:cNvPr>
          <p:cNvSpPr>
            <a:spLocks noGrp="1"/>
          </p:cNvSpPr>
          <p:nvPr>
            <p:ph type="title"/>
          </p:nvPr>
        </p:nvSpPr>
        <p:spPr>
          <a:xfrm>
            <a:off x="1524000" y="-2387601"/>
            <a:ext cx="9144000" cy="2387601"/>
          </a:xfrm>
        </p:spPr>
        <p:txBody>
          <a:bodyPr lIns="45719" rIns="45719" anchor="b">
            <a:normAutofit/>
          </a:bodyPr>
          <a:lstStyle/>
          <a:p>
            <a:r>
              <a:rPr lang="en-US" dirty="0"/>
              <a:t>Thank you</a:t>
            </a:r>
          </a:p>
        </p:txBody>
      </p:sp>
      <p:sp>
        <p:nvSpPr>
          <p:cNvPr id="175" name="TextBox 1"/>
          <p:cNvSpPr txBox="1"/>
          <p:nvPr/>
        </p:nvSpPr>
        <p:spPr>
          <a:xfrm>
            <a:off x="0" y="3548231"/>
            <a:ext cx="12192000" cy="230832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Thank you</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for including yourself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and contributing to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the Granite State coder community</a:t>
            </a:r>
            <a:endParaRPr kumimoji="0" sz="3600" b="1" i="0" u="none" strike="noStrike" kern="0" cap="none" spc="0" normalizeH="0" baseline="0" noProof="0" dirty="0">
              <a:ln>
                <a:noFill/>
              </a:ln>
              <a:solidFill>
                <a:srgbClr val="FFFFFF"/>
              </a:solidFill>
              <a:effectLst/>
              <a:uLnTx/>
              <a:uFillTx/>
              <a:latin typeface="Segoe UI Light"/>
              <a:cs typeface="Segoe UI Light"/>
              <a:sym typeface="Segoe UI Light"/>
            </a:endParaRPr>
          </a:p>
        </p:txBody>
      </p:sp>
    </p:spTree>
    <p:extLst>
      <p:ext uri="{BB962C8B-B14F-4D97-AF65-F5344CB8AC3E}">
        <p14:creationId xmlns:p14="http://schemas.microsoft.com/office/powerpoint/2010/main" val="19153420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Introduction to Accessibility</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Granite State Code Camp 2023</a:t>
            </a:r>
          </a:p>
        </p:txBody>
      </p:sp>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pic>
        <p:nvPicPr>
          <p:cNvPr id="5" name="Picture 4">
            <a:extLst>
              <a:ext uri="{FF2B5EF4-FFF2-40B4-BE49-F238E27FC236}">
                <a16:creationId xmlns:a16="http://schemas.microsoft.com/office/drawing/2014/main" id="{F98F6080-88F5-32B8-735B-F9BF47E1892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900632"/>
            <a:ext cx="1630679" cy="1630679"/>
          </a:xfrm>
          <a:prstGeom prst="rect">
            <a:avLst/>
          </a:prstGeom>
        </p:spPr>
      </p:pic>
    </p:spTree>
    <p:extLst>
      <p:ext uri="{BB962C8B-B14F-4D97-AF65-F5344CB8AC3E}">
        <p14:creationId xmlns:p14="http://schemas.microsoft.com/office/powerpoint/2010/main" val="30178711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a:effectLst>
            <a:outerShdw blurRad="50800" dist="165100" dir="2700000" algn="tl" rotWithShape="0">
              <a:prstClr val="black">
                <a:alpha val="40000"/>
              </a:prstClr>
            </a:outerShdw>
          </a:effectLst>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Tree>
    <p:extLst>
      <p:ext uri="{BB962C8B-B14F-4D97-AF65-F5344CB8AC3E}">
        <p14:creationId xmlns:p14="http://schemas.microsoft.com/office/powerpoint/2010/main" val="25415834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485899"/>
            <a:ext cx="10515600" cy="4691064"/>
          </a:xfrm>
          <a:effectLst>
            <a:outerShdw blurRad="50800" dist="165100" dir="2700000" algn="tl" rotWithShape="0">
              <a:prstClr val="black">
                <a:alpha val="40000"/>
              </a:prstClr>
            </a:outerShdw>
          </a:effectLst>
        </p:spPr>
        <p:txBody>
          <a:bodyPr>
            <a:normAutofit/>
          </a:bodyPr>
          <a:lstStyle/>
          <a:p>
            <a:r>
              <a:rPr lang="en-US" dirty="0"/>
              <a:t>What is Accessibility?</a:t>
            </a:r>
          </a:p>
          <a:p>
            <a:r>
              <a:rPr lang="en-US" dirty="0"/>
              <a:t>Models of Disability</a:t>
            </a:r>
          </a:p>
          <a:p>
            <a:r>
              <a:rPr lang="en-US" dirty="0"/>
              <a:t>Disability Impacts</a:t>
            </a:r>
          </a:p>
          <a:p>
            <a:r>
              <a:rPr lang="en-US" dirty="0"/>
              <a:t>Accessibility Guidelines</a:t>
            </a:r>
          </a:p>
          <a:p>
            <a:r>
              <a:rPr lang="en-US" dirty="0"/>
              <a:t>Accessibility Regulations</a:t>
            </a:r>
          </a:p>
          <a:p>
            <a:r>
              <a:rPr lang="en-US" dirty="0"/>
              <a:t>Why?</a:t>
            </a:r>
          </a:p>
          <a:p>
            <a:r>
              <a:rPr lang="en-US" dirty="0"/>
              <a:t>What can we do?</a:t>
            </a:r>
          </a:p>
        </p:txBody>
      </p:sp>
    </p:spTree>
    <p:extLst>
      <p:ext uri="{BB962C8B-B14F-4D97-AF65-F5344CB8AC3E}">
        <p14:creationId xmlns:p14="http://schemas.microsoft.com/office/powerpoint/2010/main" val="18525139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863840" y="1781250"/>
            <a:ext cx="3244326" cy="4279749"/>
          </a:xfrm>
          <a:prstGeom prst="rect">
            <a:avLst/>
          </a:prstGeom>
          <a:effectLst>
            <a:outerShdw blurRad="50800" dist="165100" sx="101000" sy="101000" algn="tl" rotWithShape="0">
              <a:prstClr val="black">
                <a:alpha val="40000"/>
              </a:prstClr>
            </a:outerShdw>
          </a:effectLst>
        </p:spPr>
      </p:pic>
    </p:spTree>
    <p:extLst>
      <p:ext uri="{BB962C8B-B14F-4D97-AF65-F5344CB8AC3E}">
        <p14:creationId xmlns:p14="http://schemas.microsoft.com/office/powerpoint/2010/main" val="32554998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Models of Disability</a:t>
            </a:r>
          </a:p>
        </p:txBody>
      </p:sp>
      <p:sp>
        <p:nvSpPr>
          <p:cNvPr id="6" name="Content Placeholder 5">
            <a:extLst>
              <a:ext uri="{FF2B5EF4-FFF2-40B4-BE49-F238E27FC236}">
                <a16:creationId xmlns:a16="http://schemas.microsoft.com/office/drawing/2014/main" id="{34542B61-5515-D270-8D0C-A664B94272AB}"/>
              </a:ext>
            </a:extLst>
          </p:cNvPr>
          <p:cNvSpPr>
            <a:spLocks noGrp="1"/>
          </p:cNvSpPr>
          <p:nvPr>
            <p:ph idx="1"/>
          </p:nvPr>
        </p:nvSpPr>
        <p:spPr>
          <a:xfrm>
            <a:off x="838200" y="1485899"/>
            <a:ext cx="5257800" cy="471993"/>
          </a:xfrm>
          <a:solidFill>
            <a:schemeClr val="accent1"/>
          </a:solidFill>
        </p:spPr>
        <p:txBody>
          <a:bodyPr>
            <a:noAutofit/>
          </a:bodyPr>
          <a:lstStyle/>
          <a:p>
            <a:pPr marL="0" indent="0" algn="ctr">
              <a:buNone/>
            </a:pPr>
            <a:r>
              <a:rPr lang="en-US" b="1" dirty="0"/>
              <a:t>Medical Model</a:t>
            </a:r>
          </a:p>
        </p:txBody>
      </p:sp>
      <p:sp>
        <p:nvSpPr>
          <p:cNvPr id="3" name="Content Placeholder 5">
            <a:extLst>
              <a:ext uri="{FF2B5EF4-FFF2-40B4-BE49-F238E27FC236}">
                <a16:creationId xmlns:a16="http://schemas.microsoft.com/office/drawing/2014/main" id="{9D638216-6777-2339-EDB6-10B649079465}"/>
              </a:ext>
            </a:extLst>
          </p:cNvPr>
          <p:cNvSpPr txBox="1">
            <a:spLocks/>
          </p:cNvSpPr>
          <p:nvPr/>
        </p:nvSpPr>
        <p:spPr>
          <a:xfrm>
            <a:off x="6419625" y="1485899"/>
            <a:ext cx="5257800" cy="471993"/>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t>Social Model</a:t>
            </a:r>
          </a:p>
        </p:txBody>
      </p:sp>
      <p:pic>
        <p:nvPicPr>
          <p:cNvPr id="10" name="Graphic 9" descr="Man holding baby (Under the Social Model label)">
            <a:extLst>
              <a:ext uri="{FF2B5EF4-FFF2-40B4-BE49-F238E27FC236}">
                <a16:creationId xmlns:a16="http://schemas.microsoft.com/office/drawing/2014/main" id="{FAF23685-7F6B-0DBC-958E-ED1003E896E6}"/>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6053" y="2168057"/>
            <a:ext cx="3993046" cy="3993046"/>
          </a:xfrm>
          <a:prstGeom prst="rect">
            <a:avLst/>
          </a:prstGeom>
          <a:effectLst>
            <a:outerShdw blurRad="50800" dist="165100" algn="l" rotWithShape="0">
              <a:prstClr val="black">
                <a:alpha val="40000"/>
              </a:prstClr>
            </a:outerShdw>
          </a:effectLst>
        </p:spPr>
      </p:pic>
      <p:pic>
        <p:nvPicPr>
          <p:cNvPr id="14" name="Graphic 13" descr="Medicine Bottle (Under the Medical Model label)">
            <a:extLst>
              <a:ext uri="{FF2B5EF4-FFF2-40B4-BE49-F238E27FC236}">
                <a16:creationId xmlns:a16="http://schemas.microsoft.com/office/drawing/2014/main" id="{AC01CE69-7166-42D8-1CCD-727E6D0CE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761" y="3076686"/>
            <a:ext cx="3246677" cy="3246677"/>
          </a:xfrm>
          <a:prstGeom prst="rect">
            <a:avLst/>
          </a:prstGeom>
          <a:effectLst>
            <a:outerShdw blurRad="50800" dist="165100" algn="l" rotWithShape="0">
              <a:prstClr val="black">
                <a:alpha val="40000"/>
              </a:prstClr>
            </a:outerShdw>
          </a:effectLst>
        </p:spPr>
      </p:pic>
    </p:spTree>
    <p:extLst>
      <p:ext uri="{BB962C8B-B14F-4D97-AF65-F5344CB8AC3E}">
        <p14:creationId xmlns:p14="http://schemas.microsoft.com/office/powerpoint/2010/main" val="594541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sym typeface="Calibri"/>
            </a:endParaRPr>
          </a:p>
        </p:txBody>
      </p:sp>
      <p:sp useBgFill="1">
        <p:nvSpPr>
          <p:cNvPr id="11" name="Freeform: Shape 10">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sym typeface="Calibri"/>
            </a:endParaRPr>
          </a:p>
        </p:txBody>
      </p:sp>
      <p:sp>
        <p:nvSpPr>
          <p:cNvPr id="13" name="Freeform: Shape 12">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5" name="TextBox 1">
            <a:extLst>
              <a:ext uri="{FF2B5EF4-FFF2-40B4-BE49-F238E27FC236}">
                <a16:creationId xmlns:a16="http://schemas.microsoft.com/office/drawing/2014/main" id="{5B7AE39E-7C79-522F-2CD4-02EEFA0D5EF3}"/>
              </a:ext>
            </a:extLst>
          </p:cNvPr>
          <p:cNvSpPr txBox="1">
            <a:spLocks noGrp="1"/>
          </p:cNvSpPr>
          <p:nvPr>
            <p:ph type="title" idx="4294967295"/>
          </p:nvPr>
        </p:nvSpPr>
        <p:spPr>
          <a:xfrm>
            <a:off x="6914029" y="6028764"/>
            <a:ext cx="4551268" cy="523220"/>
          </a:xfrm>
          <a:prstGeom prst="rect">
            <a:avLst/>
          </a:prstGeom>
          <a:solidFill>
            <a:schemeClr val="lt1"/>
          </a:solidFill>
          <a:ln w="12700" cap="flat" cmpd="sng" algn="ctr">
            <a:solidFill>
              <a:schemeClr val="accent5"/>
            </a:solidFill>
            <a:prstDash val="solid"/>
            <a:miter lim="800000"/>
          </a:ln>
          <a:effec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dk1"/>
                </a:solidFill>
                <a:effectLst/>
                <a:uLnTx/>
                <a:uFillTx/>
                <a:latin typeface="+mn-lt"/>
                <a:ea typeface="+mn-ea"/>
                <a:cs typeface="Calibri"/>
                <a:sym typeface="Calibri"/>
              </a:rPr>
              <a:t>Thank you to our host venue!</a:t>
            </a:r>
          </a:p>
        </p:txBody>
      </p:sp>
      <p:pic>
        <p:nvPicPr>
          <p:cNvPr id="2" name="Image 2" descr="Manchester Community College">
            <a:extLst>
              <a:ext uri="{FF2B5EF4-FFF2-40B4-BE49-F238E27FC236}">
                <a16:creationId xmlns:a16="http://schemas.microsoft.com/office/drawing/2014/main" id="{DB3A091D-3B47-4CFB-E9EF-569D95126AB7}"/>
              </a:ext>
            </a:extLst>
          </p:cNvPr>
          <p:cNvPicPr>
            <a:picLocks noChangeAspect="1"/>
          </p:cNvPicPr>
          <p:nvPr/>
        </p:nvPicPr>
        <p:blipFill>
          <a:blip r:embed="rId2"/>
          <a:stretch>
            <a:fillRect/>
          </a:stretch>
        </p:blipFill>
        <p:spPr>
          <a:xfrm>
            <a:off x="6598221" y="2488896"/>
            <a:ext cx="5096955" cy="2743088"/>
          </a:xfrm>
          <a:prstGeom prst="rect">
            <a:avLst/>
          </a:prstGeom>
        </p:spPr>
      </p:pic>
      <p:pic>
        <p:nvPicPr>
          <p:cNvPr id="4" name="Image 1">
            <a:extLst>
              <a:ext uri="{FF2B5EF4-FFF2-40B4-BE49-F238E27FC236}">
                <a16:creationId xmlns:a16="http://schemas.microsoft.com/office/drawing/2014/main" id="{9C93633B-2793-A74E-A5DA-949132AE6CD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066926" y="1939583"/>
            <a:ext cx="2531002" cy="1891925"/>
          </a:xfrm>
          <a:prstGeom prst="rect">
            <a:avLst/>
          </a:prstGeom>
        </p:spPr>
      </p:pic>
    </p:spTree>
    <p:extLst>
      <p:ext uri="{BB962C8B-B14F-4D97-AF65-F5344CB8AC3E}">
        <p14:creationId xmlns:p14="http://schemas.microsoft.com/office/powerpoint/2010/main" val="32752123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Disability Impacts</a:t>
            </a:r>
          </a:p>
        </p:txBody>
      </p:sp>
      <p:pic>
        <p:nvPicPr>
          <p:cNvPr id="7"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9B67ECEC-77E6-847D-1A00-4E54D135C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078" y="1485899"/>
            <a:ext cx="7071844" cy="4709959"/>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360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494852" y="95250"/>
            <a:ext cx="7839524" cy="812800"/>
          </a:xfrm>
        </p:spPr>
        <p:txBody>
          <a:bodyPr/>
          <a:lstStyle/>
          <a:p>
            <a:r>
              <a:rPr lang="en-US" dirty="0"/>
              <a:t>Accessibility Guidelines</a:t>
            </a:r>
          </a:p>
        </p:txBody>
      </p:sp>
      <p:pic>
        <p:nvPicPr>
          <p:cNvPr id="11" name="Picture 10" descr="Intopia's WCAG 2.2 Map&#10;See the speaker notes for information on where to find a more accessible version.">
            <a:extLst>
              <a:ext uri="{FF2B5EF4-FFF2-40B4-BE49-F238E27FC236}">
                <a16:creationId xmlns:a16="http://schemas.microsoft.com/office/drawing/2014/main" id="{233B5E69-730F-8CAD-99BD-A57F6B67808F}"/>
              </a:ext>
            </a:extLst>
          </p:cNvPr>
          <p:cNvPicPr>
            <a:picLocks noChangeAspect="1"/>
          </p:cNvPicPr>
          <p:nvPr/>
        </p:nvPicPr>
        <p:blipFill>
          <a:blip r:embed="rId3"/>
          <a:stretch>
            <a:fillRect/>
          </a:stretch>
        </p:blipFill>
        <p:spPr>
          <a:xfrm>
            <a:off x="6850191" y="908050"/>
            <a:ext cx="3749208" cy="5286200"/>
          </a:xfrm>
          <a:prstGeom prst="rect">
            <a:avLst/>
          </a:prstGeom>
        </p:spPr>
      </p:pic>
      <p:pic>
        <p:nvPicPr>
          <p:cNvPr id="22" name="Picture 21" descr="Intopia's WCAG 2.1 Map&#10;See the speaker notes for information on where to find a more accessible version.">
            <a:extLst>
              <a:ext uri="{FF2B5EF4-FFF2-40B4-BE49-F238E27FC236}">
                <a16:creationId xmlns:a16="http://schemas.microsoft.com/office/drawing/2014/main" id="{F3824959-0A41-5146-461E-B74FDD774029}"/>
              </a:ext>
            </a:extLst>
          </p:cNvPr>
          <p:cNvPicPr>
            <a:picLocks noChangeAspect="1"/>
          </p:cNvPicPr>
          <p:nvPr/>
        </p:nvPicPr>
        <p:blipFill>
          <a:blip r:embed="rId4"/>
          <a:stretch>
            <a:fillRect/>
          </a:stretch>
        </p:blipFill>
        <p:spPr>
          <a:xfrm>
            <a:off x="1637160" y="928025"/>
            <a:ext cx="3704651" cy="5286199"/>
          </a:xfrm>
          <a:prstGeom prst="rect">
            <a:avLst/>
          </a:prstGeom>
        </p:spPr>
      </p:pic>
    </p:spTree>
    <p:extLst>
      <p:ext uri="{BB962C8B-B14F-4D97-AF65-F5344CB8AC3E}">
        <p14:creationId xmlns:p14="http://schemas.microsoft.com/office/powerpoint/2010/main" val="36579737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200" y="327378"/>
            <a:ext cx="8334376" cy="1388533"/>
          </a:xfrm>
        </p:spPr>
        <p:txBody>
          <a:bodyPr>
            <a:normAutofit/>
          </a:bodyPr>
          <a:lstStyle/>
          <a:p>
            <a:r>
              <a:rPr lang="en-US" sz="5400" dirty="0"/>
              <a:t>Accessibility Regulations</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3249613" y="5326591"/>
            <a:ext cx="5692776" cy="679097"/>
          </a:xfrm>
          <a:effectLst>
            <a:outerShdw blurRad="50800" dist="165100" dir="2700000" algn="tl" rotWithShape="0">
              <a:prstClr val="black">
                <a:alpha val="40000"/>
              </a:prstClr>
            </a:outerShdw>
          </a:effectLst>
        </p:spPr>
        <p:txBody>
          <a:bodyPr>
            <a:noAutofit/>
          </a:bodyPr>
          <a:lstStyle/>
          <a:p>
            <a:pPr marL="0" indent="0" algn="ctr">
              <a:buNone/>
            </a:pPr>
            <a:r>
              <a:rPr lang="en-US" sz="2200" dirty="0"/>
              <a:t>Learn more at: </a:t>
            </a:r>
            <a:r>
              <a:rPr lang="en-US" sz="2200"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2200" dirty="0">
              <a:solidFill>
                <a:schemeClr val="accent3">
                  <a:lumMod val="20000"/>
                  <a:lumOff val="80000"/>
                </a:schemeClr>
              </a:solidFill>
            </a:endParaRPr>
          </a:p>
        </p:txBody>
      </p:sp>
      <p:pic>
        <p:nvPicPr>
          <p:cNvPr id="12" name="Picture 11" descr="Gavel resting on block">
            <a:extLst>
              <a:ext uri="{FF2B5EF4-FFF2-40B4-BE49-F238E27FC236}">
                <a16:creationId xmlns:a16="http://schemas.microsoft.com/office/drawing/2014/main" id="{5F6C2693-FD0D-68FC-C4E3-FE72958DCBC3}"/>
              </a:ext>
            </a:extLst>
          </p:cNvPr>
          <p:cNvPicPr>
            <a:picLocks noChangeAspect="1"/>
          </p:cNvPicPr>
          <p:nvPr/>
        </p:nvPicPr>
        <p:blipFill>
          <a:blip r:embed="rId4"/>
          <a:stretch>
            <a:fillRect/>
          </a:stretch>
        </p:blipFill>
        <p:spPr>
          <a:xfrm>
            <a:off x="3249612" y="1531408"/>
            <a:ext cx="5692776" cy="3795184"/>
          </a:xfrm>
          <a:prstGeom prst="rect">
            <a:avLst/>
          </a:prstGeom>
        </p:spPr>
      </p:pic>
    </p:spTree>
    <p:extLst>
      <p:ext uri="{BB962C8B-B14F-4D97-AF65-F5344CB8AC3E}">
        <p14:creationId xmlns:p14="http://schemas.microsoft.com/office/powerpoint/2010/main" val="34385071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normAutofit/>
          </a:bodyPr>
          <a:lstStyle/>
          <a:p>
            <a:r>
              <a:rPr lang="en-US" sz="5400" dirty="0"/>
              <a:t>Why?</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 uri="{C183D7F6-B498-43B3-948B-1728B52AA6E4}">
                <adec:decorative xmlns:adec="http://schemas.microsoft.com/office/drawing/2017/decorative" val="0"/>
              </a:ext>
            </a:extLst>
          </p:cNvPr>
          <p:cNvGrpSpPr/>
          <p:nvPr/>
        </p:nvGrpSpPr>
        <p:grpSpPr>
          <a:xfrm flipH="1">
            <a:off x="8202416" y="174199"/>
            <a:ext cx="3103759" cy="6149164"/>
            <a:chOff x="8202416" y="174199"/>
            <a:chExt cx="3103759" cy="6149164"/>
          </a:xfrm>
          <a:effectLst>
            <a:outerShdw blurRad="50800" dist="165100" algn="l" rotWithShape="0">
              <a:prstClr val="black">
                <a:alpha val="40000"/>
              </a:prst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Tree>
    <p:extLst>
      <p:ext uri="{BB962C8B-B14F-4D97-AF65-F5344CB8AC3E}">
        <p14:creationId xmlns:p14="http://schemas.microsoft.com/office/powerpoint/2010/main" val="471062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normAutofit/>
          </a:bodyPr>
          <a:lstStyle/>
          <a:p>
            <a:r>
              <a:rPr lang="en-US" sz="5400" dirty="0"/>
              <a:t>What can we do?</a:t>
            </a:r>
          </a:p>
        </p:txBody>
      </p:sp>
      <p:pic>
        <p:nvPicPr>
          <p:cNvPr id="19" name="Picture 18" descr="Businessman writing on notepad">
            <a:extLst>
              <a:ext uri="{FF2B5EF4-FFF2-40B4-BE49-F238E27FC236}">
                <a16:creationId xmlns:a16="http://schemas.microsoft.com/office/drawing/2014/main" id="{583CA825-1194-4EC4-3CF6-49954193D8DF}"/>
              </a:ext>
            </a:extLst>
          </p:cNvPr>
          <p:cNvPicPr>
            <a:picLocks noChangeAspect="1"/>
          </p:cNvPicPr>
          <p:nvPr/>
        </p:nvPicPr>
        <p:blipFill>
          <a:blip r:embed="rId3"/>
          <a:stretch>
            <a:fillRect/>
          </a:stretch>
        </p:blipFill>
        <p:spPr>
          <a:xfrm>
            <a:off x="8825255" y="1166503"/>
            <a:ext cx="1832386" cy="5554972"/>
          </a:xfrm>
          <a:prstGeom prst="rect">
            <a:avLst/>
          </a:prstGeom>
          <a:effectLst>
            <a:outerShdw blurRad="50800" dist="165100" algn="l" rotWithShape="0">
              <a:prstClr val="black">
                <a:alpha val="40000"/>
              </a:prstClr>
            </a:outerShdw>
          </a:effectLst>
        </p:spPr>
      </p:pic>
    </p:spTree>
    <p:extLst>
      <p:ext uri="{BB962C8B-B14F-4D97-AF65-F5344CB8AC3E}">
        <p14:creationId xmlns:p14="http://schemas.microsoft.com/office/powerpoint/2010/main" val="405558629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93229C-8765-EE94-751D-8971893674AE}"/>
              </a:ext>
            </a:extLst>
          </p:cNvPr>
          <p:cNvSpPr>
            <a:spLocks noGrp="1"/>
          </p:cNvSpPr>
          <p:nvPr>
            <p:ph type="title"/>
          </p:nvPr>
        </p:nvSpPr>
        <p:spPr/>
        <p:txBody>
          <a:bodyPr/>
          <a:lstStyle/>
          <a:p>
            <a:r>
              <a:rPr lang="en-US" dirty="0"/>
              <a:t>Resources</a:t>
            </a:r>
          </a:p>
        </p:txBody>
      </p:sp>
      <p:sp>
        <p:nvSpPr>
          <p:cNvPr id="5" name="Content Placeholder 4">
            <a:extLst>
              <a:ext uri="{FF2B5EF4-FFF2-40B4-BE49-F238E27FC236}">
                <a16:creationId xmlns:a16="http://schemas.microsoft.com/office/drawing/2014/main" id="{2F769AD9-EE87-11B1-B050-29E390D745AB}"/>
              </a:ext>
            </a:extLst>
          </p:cNvPr>
          <p:cNvSpPr>
            <a:spLocks noGrp="1"/>
          </p:cNvSpPr>
          <p:nvPr>
            <p:ph idx="1"/>
          </p:nvPr>
        </p:nvSpPr>
        <p:spPr>
          <a:xfrm>
            <a:off x="838200" y="1592132"/>
            <a:ext cx="10515600" cy="4711848"/>
          </a:xfrm>
          <a:effectLst>
            <a:outerShdw blurRad="50800" dist="165100" dir="2700000" algn="tl" rotWithShape="0">
              <a:prstClr val="black">
                <a:alpha val="40000"/>
              </a:prst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Microsoft Accessibility</a:t>
            </a:r>
            <a:r>
              <a:rPr lang="en-US" sz="1800" b="1" dirty="0"/>
              <a:t> </a:t>
            </a:r>
            <a:r>
              <a:rPr lang="en-US" sz="1800" dirty="0"/>
              <a:t>on Twitter at </a:t>
            </a:r>
            <a:r>
              <a:rPr lang="en-US" sz="1800" b="1" dirty="0">
                <a:hlinkClick r:id="rId4">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3">
                  <a:extLst>
                    <a:ext uri="{A12FA001-AC4F-418D-AE19-62706E023703}">
                      <ahyp:hlinkClr xmlns:ahyp="http://schemas.microsoft.com/office/drawing/2018/hyperlinkcolor" val="tx"/>
                    </a:ext>
                  </a:extLst>
                </a:hlinkClick>
              </a:rPr>
              <a:t>Microsoft Accessibility page</a:t>
            </a:r>
            <a:r>
              <a:rPr lang="en-US" sz="1800" dirty="0"/>
              <a:t>.</a:t>
            </a:r>
            <a:endParaRPr lang="en-US" sz="1800" b="1" dirty="0"/>
          </a:p>
          <a:p>
            <a:r>
              <a:rPr lang="en-US" sz="1800" b="1" dirty="0">
                <a:hlinkClick r:id="rId5">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6">
                  <a:extLst>
                    <a:ext uri="{A12FA001-AC4F-418D-AE19-62706E023703}">
                      <ahyp:hlinkClr xmlns:ahyp="http://schemas.microsoft.com/office/drawing/2018/hyperlinkcolor" val="tx"/>
                    </a:ext>
                  </a:extLst>
                </a:hlinkClick>
              </a:rPr>
              <a:t>ANDI</a:t>
            </a:r>
            <a:r>
              <a:rPr lang="en-US" sz="1800" b="1" dirty="0"/>
              <a:t> – </a:t>
            </a:r>
            <a:r>
              <a:rPr lang="en-US" sz="1800" dirty="0"/>
              <a:t>Bookmarklet developed by the Social Security Administration to aid in accessibility testing.</a:t>
            </a:r>
          </a:p>
          <a:p>
            <a:r>
              <a:rPr lang="en-US" sz="1800" b="1" dirty="0">
                <a:hlinkClick r:id="rId7">
                  <a:extLst>
                    <a:ext uri="{A12FA001-AC4F-418D-AE19-62706E023703}">
                      <ahyp:hlinkClr xmlns:ahyp="http://schemas.microsoft.com/office/drawing/2018/hyperlinkcolor" val="tx"/>
                    </a:ext>
                  </a:extLst>
                </a:hlinkClick>
              </a:rPr>
              <a:t>VGAR</a:t>
            </a:r>
            <a:r>
              <a:rPr lang="en-US" sz="1800" dirty="0"/>
              <a:t> – Visa Global Accessibility Requirements</a:t>
            </a:r>
          </a:p>
          <a:p>
            <a:r>
              <a:rPr lang="en-US" sz="1800" b="1" dirty="0">
                <a:hlinkClick r:id="rId8">
                  <a:extLst>
                    <a:ext uri="{A12FA001-AC4F-418D-AE19-62706E023703}">
                      <ahyp:hlinkClr xmlns:ahyp="http://schemas.microsoft.com/office/drawing/2018/hyperlinkcolor" val="tx"/>
                    </a:ext>
                  </a:extLst>
                </a:hlinkClick>
              </a:rPr>
              <a:t>Section 508 ICT Testing Baseline for Web</a:t>
            </a:r>
            <a:r>
              <a:rPr lang="en-US" sz="1800" dirty="0"/>
              <a:t> - This Baseline identifies the minimum requirements of any test process used to determine conformance of web content with the Revised Section 508 of the Rehabilitation Act of 1973, as amended (29 U.S.C. 794d).</a:t>
            </a:r>
          </a:p>
          <a:p>
            <a:r>
              <a:rPr lang="en-US" sz="1800" b="1" dirty="0">
                <a:hlinkClick r:id="rId9">
                  <a:extLst>
                    <a:ext uri="{A12FA001-AC4F-418D-AE19-62706E023703}">
                      <ahyp:hlinkClr xmlns:ahyp="http://schemas.microsoft.com/office/drawing/2018/hyperlinkcolor" val="tx"/>
                    </a:ext>
                  </a:extLst>
                </a:hlinkClick>
              </a:rPr>
              <a:t>Trusted Tester: Section 508 Conformance Test Process for Web</a:t>
            </a:r>
            <a:r>
              <a:rPr lang="en-US" sz="1800" dirty="0"/>
              <a:t> – A standardized approach for manual inspection of web content for conformance with the revised Section 508 Standards.</a:t>
            </a:r>
          </a:p>
          <a:p>
            <a:r>
              <a:rPr lang="en-US" sz="1800" b="1" dirty="0">
                <a:hlinkClick r:id="rId10">
                  <a:extLst>
                    <a:ext uri="{A12FA001-AC4F-418D-AE19-62706E023703}">
                      <ahyp:hlinkClr xmlns:ahyp="http://schemas.microsoft.com/office/drawing/2018/hyperlinkcolor" val="tx"/>
                    </a:ext>
                  </a:extLst>
                </a:hlinkClick>
              </a:rPr>
              <a:t>IT Accessibility Laws and Policies | Policy &amp; Management | Section508.gov</a:t>
            </a:r>
            <a:r>
              <a:rPr lang="en-US" sz="1800" dirty="0"/>
              <a:t> – A page maintained by the GSA that provides information on some Accessibility related laws and policies</a:t>
            </a:r>
          </a:p>
          <a:p>
            <a:r>
              <a:rPr lang="en-US" sz="1800" b="1" dirty="0">
                <a:hlinkClick r:id="rId11">
                  <a:extLst>
                    <a:ext uri="{A12FA001-AC4F-418D-AE19-62706E023703}">
                      <ahyp:hlinkClr xmlns:ahyp="http://schemas.microsoft.com/office/drawing/2018/hyperlinkcolor" val="tx"/>
                    </a:ext>
                  </a:extLst>
                </a:hlinkClick>
              </a:rPr>
              <a:t>Web Accessibility Laws &amp; Policies | WAI | W3C</a:t>
            </a:r>
            <a:r>
              <a:rPr lang="en-US" sz="1800" b="1" dirty="0"/>
              <a:t> </a:t>
            </a:r>
            <a:r>
              <a:rPr lang="en-US" sz="1800" dirty="0"/>
              <a:t>– Lists some United States governmental policies, regulations, and standards related to web accessibility.</a:t>
            </a:r>
          </a:p>
        </p:txBody>
      </p:sp>
    </p:spTree>
    <p:extLst>
      <p:ext uri="{BB962C8B-B14F-4D97-AF65-F5344CB8AC3E}">
        <p14:creationId xmlns:p14="http://schemas.microsoft.com/office/powerpoint/2010/main" val="378597588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sz="5400"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815633"/>
            <a:ext cx="6094206" cy="400110"/>
          </a:xfrm>
          <a:prstGeom prst="rect">
            <a:avLst/>
          </a:prstGeom>
          <a:noFill/>
        </p:spPr>
        <p:txBody>
          <a:bodyPr wrap="square">
            <a:spAutoFit/>
          </a:bodyPr>
          <a:lstStyle/>
          <a:p>
            <a:pPr marL="0" indent="0" algn="ctr">
              <a:buNone/>
            </a:pPr>
            <a:r>
              <a:rPr lang="en-US" sz="20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20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20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298347"/>
            <a:ext cx="3975399" cy="3975399"/>
          </a:xfrm>
          <a:prstGeom prst="rect">
            <a:avLst/>
          </a:prstGeom>
          <a:solidFill>
            <a:schemeClr val="bg1"/>
          </a:solidFill>
          <a:effectLst>
            <a:outerShdw blurRad="50800" dist="165100" dir="2700000" algn="tl" rotWithShape="0">
              <a:prstClr val="black">
                <a:alpha val="40000"/>
              </a:prst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219182"/>
            <a:ext cx="2182565" cy="2182565"/>
          </a:xfrm>
          <a:prstGeom prst="rect">
            <a:avLst/>
          </a:prstGeom>
        </p:spPr>
      </p:pic>
    </p:spTree>
    <p:extLst>
      <p:ext uri="{BB962C8B-B14F-4D97-AF65-F5344CB8AC3E}">
        <p14:creationId xmlns:p14="http://schemas.microsoft.com/office/powerpoint/2010/main" val="33574142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A3C570-0868-C227-FB7B-6D8D23F6D39F}"/>
              </a:ext>
            </a:extLst>
          </p:cNvPr>
          <p:cNvSpPr txBox="1">
            <a:spLocks noGrp="1"/>
          </p:cNvSpPr>
          <p:nvPr>
            <p:ph type="title" idx="4294967295"/>
          </p:nvPr>
        </p:nvSpPr>
        <p:spPr>
          <a:xfrm>
            <a:off x="3903329" y="777746"/>
            <a:ext cx="5088892" cy="523220"/>
          </a:xfrm>
          <a:prstGeom prst="rect">
            <a:avLst/>
          </a:prstGeom>
          <a:noFill/>
          <a:ln w="12700">
            <a:noFill/>
            <a:prstDash/>
            <a:miter lim="400000"/>
          </a:ln>
          <a:effectLst/>
          <a:extLst>
            <a:ext uri="{C572A759-6A51-4108-AA02-DFA0A04FC94B}">
              <ma14:wrappingTextBoxFlag xmlns:ma14="http://schemas.microsoft.com/office/mac/drawingml/2011/main" xmlns="" val="1"/>
            </a:ext>
          </a:extLst>
        </p:spPr>
        <p:txBody>
          <a:bodyPr rot="0" spcFirstLastPara="0" vertOverflow="overflow" horzOverflow="overflow" vert="horz" wrap="none" lIns="45719" tIns="45720" rIns="45719" bIns="45720" numCol="1" spcCol="0" rtlCol="0" fromWordArt="0" anchor="ctr" anchorCtr="0" forceAA="0" compatLnSpc="1">
            <a:prstTxWarp prst="textNoShape">
              <a:avLst/>
            </a:prstTxWarp>
            <a:spAutoFit/>
          </a:bodyPr>
          <a:lstStyle>
            <a:lvl1pPr algn="ctr">
              <a:defRPr sz="2800">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Segoe UI Light"/>
                <a:ea typeface="Segoe UI Light"/>
                <a:cs typeface="Segoe UI Light"/>
                <a:sym typeface="Segoe UI Light"/>
              </a:rPr>
              <a:t>Thank you to our 2023 Sponsors!</a:t>
            </a:r>
          </a:p>
        </p:txBody>
      </p:sp>
      <p:pic>
        <p:nvPicPr>
          <p:cNvPr id="7" name="Image 1">
            <a:extLst>
              <a:ext uri="{FF2B5EF4-FFF2-40B4-BE49-F238E27FC236}">
                <a16:creationId xmlns:a16="http://schemas.microsoft.com/office/drawing/2014/main" id="{F49F5339-A8EF-ACC9-6BCB-A991AE40D48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48704" y="357621"/>
            <a:ext cx="1545258" cy="1155345"/>
          </a:xfrm>
          <a:prstGeom prst="rect">
            <a:avLst/>
          </a:prstGeom>
          <a:ln w="12700">
            <a:miter lim="400000"/>
          </a:ln>
        </p:spPr>
      </p:pic>
      <p:sp>
        <p:nvSpPr>
          <p:cNvPr id="13" name="TextBox 1">
            <a:extLst>
              <a:ext uri="{FF2B5EF4-FFF2-40B4-BE49-F238E27FC236}">
                <a16:creationId xmlns:a16="http://schemas.microsoft.com/office/drawing/2014/main" id="{624354B0-54F9-16BF-461D-CD9F64A3192F}"/>
              </a:ext>
            </a:extLst>
          </p:cNvPr>
          <p:cNvSpPr txBox="1"/>
          <p:nvPr/>
        </p:nvSpPr>
        <p:spPr>
          <a:xfrm>
            <a:off x="4255440" y="4433437"/>
            <a:ext cx="2884762"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Calibri" panose="020F0502020204030204"/>
                <a:ea typeface="+mn-ea"/>
                <a:cs typeface="+mn-cs"/>
                <a:sym typeface="Calibri"/>
              </a:rPr>
              <a:t>Gold Sponsor</a:t>
            </a:r>
            <a:endParaRPr kumimoji="0" lang="en-US" sz="4000" b="0" i="1" u="none" strike="noStrike" kern="0" cap="none" spc="0" normalizeH="0" baseline="0" noProof="0" dirty="0">
              <a:ln>
                <a:noFill/>
              </a:ln>
              <a:solidFill>
                <a:srgbClr val="000000"/>
              </a:solidFill>
              <a:effectLst/>
              <a:uLnTx/>
              <a:uFillTx/>
              <a:latin typeface="Calibri" panose="020F0502020204030204"/>
              <a:ea typeface="+mn-ea"/>
              <a:cs typeface="Calibri"/>
              <a:sym typeface="Calibri"/>
            </a:endParaRPr>
          </a:p>
        </p:txBody>
      </p:sp>
      <p:pic>
        <p:nvPicPr>
          <p:cNvPr id="2" name="Image 2" descr="Insight">
            <a:extLst>
              <a:ext uri="{FF2B5EF4-FFF2-40B4-BE49-F238E27FC236}">
                <a16:creationId xmlns:a16="http://schemas.microsoft.com/office/drawing/2014/main" id="{4F678B3A-0D46-E201-8C6C-0B35FE5547AC}"/>
              </a:ext>
            </a:extLst>
          </p:cNvPr>
          <p:cNvPicPr>
            <a:picLocks noChangeAspect="1"/>
          </p:cNvPicPr>
          <p:nvPr/>
        </p:nvPicPr>
        <p:blipFill>
          <a:blip r:embed="rId3"/>
          <a:stretch>
            <a:fillRect/>
          </a:stretch>
        </p:blipFill>
        <p:spPr>
          <a:xfrm>
            <a:off x="3172400" y="1390350"/>
            <a:ext cx="6313244" cy="3244596"/>
          </a:xfrm>
          <a:prstGeom prst="rect">
            <a:avLst/>
          </a:prstGeom>
        </p:spPr>
      </p:pic>
    </p:spTree>
    <p:extLst>
      <p:ext uri="{BB962C8B-B14F-4D97-AF65-F5344CB8AC3E}">
        <p14:creationId xmlns:p14="http://schemas.microsoft.com/office/powerpoint/2010/main" val="18898681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F3CE4CC2-C2B7-A030-3726-FEC02583C62D}"/>
              </a:ext>
            </a:extLst>
          </p:cNvPr>
          <p:cNvSpPr>
            <a:spLocks noGrp="1"/>
          </p:cNvSpPr>
          <p:nvPr>
            <p:ph type="title"/>
          </p:nvPr>
        </p:nvSpPr>
        <p:spPr/>
        <p:txBody>
          <a:bodyPr/>
          <a:lstStyle/>
          <a:p>
            <a:pPr algn="ctr"/>
            <a:r>
              <a:rPr lang="en-US" dirty="0"/>
              <a:t>Thank you to our 2023 Sponsors!</a:t>
            </a:r>
          </a:p>
        </p:txBody>
      </p:sp>
      <p:pic>
        <p:nvPicPr>
          <p:cNvPr id="3" name="Image 1">
            <a:extLst>
              <a:ext uri="{FF2B5EF4-FFF2-40B4-BE49-F238E27FC236}">
                <a16:creationId xmlns:a16="http://schemas.microsoft.com/office/drawing/2014/main" id="{2FDA4DDB-9D1A-E834-83E5-148BF5B63A0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48704" y="357621"/>
            <a:ext cx="1545258" cy="1155345"/>
          </a:xfrm>
          <a:prstGeom prst="rect">
            <a:avLst/>
          </a:prstGeom>
          <a:ln w="12700">
            <a:miter lim="400000"/>
          </a:ln>
        </p:spPr>
      </p:pic>
      <p:sp>
        <p:nvSpPr>
          <p:cNvPr id="7" name="TextBox 2">
            <a:extLst>
              <a:ext uri="{FF2B5EF4-FFF2-40B4-BE49-F238E27FC236}">
                <a16:creationId xmlns:a16="http://schemas.microsoft.com/office/drawing/2014/main" id="{F3057A6B-4961-525B-A937-CC03EC23C184}"/>
              </a:ext>
            </a:extLst>
          </p:cNvPr>
          <p:cNvSpPr txBox="1"/>
          <p:nvPr/>
        </p:nvSpPr>
        <p:spPr>
          <a:xfrm>
            <a:off x="1789551" y="4019924"/>
            <a:ext cx="14196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sym typeface="Calibri"/>
              </a:rPr>
              <a:t>Silver Sponsor</a:t>
            </a:r>
            <a:endParaRPr kumimoji="0" lang="en-US" sz="1800" b="0" i="1" u="none" strike="noStrike" kern="0" cap="none" spc="0" normalizeH="0" baseline="0" noProof="0" dirty="0">
              <a:ln>
                <a:noFill/>
              </a:ln>
              <a:solidFill>
                <a:srgbClr val="000000"/>
              </a:solidFill>
              <a:effectLst/>
              <a:uLnTx/>
              <a:uFillTx/>
              <a:latin typeface="Calibri" panose="020F0502020204030204"/>
              <a:ea typeface="+mn-ea"/>
              <a:cs typeface="Calibri"/>
              <a:sym typeface="Calibri"/>
            </a:endParaRPr>
          </a:p>
        </p:txBody>
      </p:sp>
      <p:pic>
        <p:nvPicPr>
          <p:cNvPr id="2" name="Picture 2" descr="Pulsar Security">
            <a:extLst>
              <a:ext uri="{FF2B5EF4-FFF2-40B4-BE49-F238E27FC236}">
                <a16:creationId xmlns:a16="http://schemas.microsoft.com/office/drawing/2014/main" id="{7730DE5E-5B64-C53F-B85C-A61051CF23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283" y="2160487"/>
            <a:ext cx="4832725" cy="2003375"/>
          </a:xfrm>
          <a:prstGeom prst="rect">
            <a:avLst/>
          </a:prstGeom>
        </p:spPr>
      </p:pic>
      <p:sp>
        <p:nvSpPr>
          <p:cNvPr id="13" name="TextBox 3">
            <a:extLst>
              <a:ext uri="{FF2B5EF4-FFF2-40B4-BE49-F238E27FC236}">
                <a16:creationId xmlns:a16="http://schemas.microsoft.com/office/drawing/2014/main" id="{D701AA6E-5323-CCD3-817E-53CFAE4EA05C}"/>
              </a:ext>
            </a:extLst>
          </p:cNvPr>
          <p:cNvSpPr txBox="1"/>
          <p:nvPr/>
        </p:nvSpPr>
        <p:spPr>
          <a:xfrm>
            <a:off x="8295651" y="3979197"/>
            <a:ext cx="30146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sym typeface="Calibri"/>
              </a:rPr>
              <a:t>Silver Sponsor </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Calibri"/>
              <a:sym typeface="Calibri"/>
            </a:endParaRPr>
          </a:p>
        </p:txBody>
      </p:sp>
      <p:pic>
        <p:nvPicPr>
          <p:cNvPr id="5" name="Picture 3" descr="Akumina">
            <a:extLst>
              <a:ext uri="{FF2B5EF4-FFF2-40B4-BE49-F238E27FC236}">
                <a16:creationId xmlns:a16="http://schemas.microsoft.com/office/drawing/2014/main" id="{4B5A7C69-0AFD-8A39-1C31-E3A190AC1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851" y="2418327"/>
            <a:ext cx="3924487" cy="1079234"/>
          </a:xfrm>
          <a:prstGeom prst="rect">
            <a:avLst/>
          </a:prstGeom>
        </p:spPr>
      </p:pic>
      <p:sp>
        <p:nvSpPr>
          <p:cNvPr id="6" name="TextBox 4">
            <a:extLst>
              <a:ext uri="{FF2B5EF4-FFF2-40B4-BE49-F238E27FC236}">
                <a16:creationId xmlns:a16="http://schemas.microsoft.com/office/drawing/2014/main" id="{0F5622E4-AD0C-1D5E-AF29-D5CC44B91056}"/>
              </a:ext>
            </a:extLst>
          </p:cNvPr>
          <p:cNvSpPr txBox="1"/>
          <p:nvPr/>
        </p:nvSpPr>
        <p:spPr>
          <a:xfrm>
            <a:off x="5277970" y="5535706"/>
            <a:ext cx="18825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n-ea"/>
                <a:cs typeface="Calibri"/>
                <a:sym typeface="Calibri"/>
              </a:rPr>
              <a:t>Bronze Sponsor</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sym typeface="Calibri"/>
            </a:endParaRPr>
          </a:p>
        </p:txBody>
      </p:sp>
      <p:pic>
        <p:nvPicPr>
          <p:cNvPr id="4" name="Picture 4" descr="Alexander Technology Group">
            <a:extLst>
              <a:ext uri="{FF2B5EF4-FFF2-40B4-BE49-F238E27FC236}">
                <a16:creationId xmlns:a16="http://schemas.microsoft.com/office/drawing/2014/main" id="{03EE80C6-CA97-E801-11E8-4CDD1CDA8CDC}"/>
              </a:ext>
            </a:extLst>
          </p:cNvPr>
          <p:cNvPicPr>
            <a:picLocks noChangeAspect="1"/>
          </p:cNvPicPr>
          <p:nvPr/>
        </p:nvPicPr>
        <p:blipFill>
          <a:blip r:embed="rId5"/>
          <a:stretch>
            <a:fillRect/>
          </a:stretch>
        </p:blipFill>
        <p:spPr>
          <a:xfrm>
            <a:off x="4567519" y="4631212"/>
            <a:ext cx="2743198" cy="807928"/>
          </a:xfrm>
          <a:prstGeom prst="rect">
            <a:avLst/>
          </a:prstGeom>
        </p:spPr>
      </p:pic>
    </p:spTree>
    <p:extLst>
      <p:ext uri="{BB962C8B-B14F-4D97-AF65-F5344CB8AC3E}">
        <p14:creationId xmlns:p14="http://schemas.microsoft.com/office/powerpoint/2010/main" val="27224479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p:cNvSpPr txBox="1">
            <a:spLocks noGrp="1"/>
          </p:cNvSpPr>
          <p:nvPr>
            <p:ph type="title" idx="4294967295"/>
          </p:nvPr>
        </p:nvSpPr>
        <p:spPr>
          <a:xfrm>
            <a:off x="2760907" y="400576"/>
            <a:ext cx="6629377" cy="523220"/>
          </a:xfrm>
          <a:prstGeom prst="rect">
            <a:avLst/>
          </a:prstGeom>
          <a:noFill/>
          <a:ln w="12700">
            <a:noFill/>
            <a:prstDash/>
            <a:miter lim="400000"/>
          </a:ln>
          <a:effectLst/>
          <a:extLst>
            <a:ext uri="{C572A759-6A51-4108-AA02-DFA0A04FC94B}">
              <ma14:wrappingTextBoxFlag xmlns:ma14="http://schemas.microsoft.com/office/mac/drawingml/2011/main" xmlns="" val="1"/>
            </a:ext>
          </a:extLst>
        </p:spPr>
        <p:txBody>
          <a:bodyPr rot="0" spcFirstLastPara="0" vertOverflow="overflow" horzOverflow="overflow" vert="horz" wrap="none" lIns="45719" tIns="45720" rIns="45719" bIns="45720" numCol="1" spcCol="0" rtlCol="0" fromWordArt="0" anchor="ctr" anchorCtr="0" forceAA="0" compatLnSpc="1">
            <a:prstTxWarp prst="textNoShape">
              <a:avLst/>
            </a:prstTxWarp>
            <a:spAutoFit/>
          </a:bodyPr>
          <a:lstStyle>
            <a:lvl1pPr algn="ctr">
              <a:defRPr sz="3200">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Segoe UI Light"/>
                <a:ea typeface="Segoe UI Light"/>
                <a:cs typeface="Segoe UI Light"/>
                <a:sym typeface="Segoe UI Light"/>
              </a:rPr>
              <a:t>Thank you to our supporting organizations!</a:t>
            </a:r>
          </a:p>
        </p:txBody>
      </p:sp>
      <p:sp>
        <p:nvSpPr>
          <p:cNvPr id="3" name="TextBox 1">
            <a:extLst>
              <a:ext uri="{FF2B5EF4-FFF2-40B4-BE49-F238E27FC236}">
                <a16:creationId xmlns:a16="http://schemas.microsoft.com/office/drawing/2014/main" id="{EE0C9496-EB19-4BC5-9C4F-19A7BD41005C}"/>
              </a:ext>
            </a:extLst>
          </p:cNvPr>
          <p:cNvSpPr txBox="1"/>
          <p:nvPr/>
        </p:nvSpPr>
        <p:spPr>
          <a:xfrm>
            <a:off x="1995904" y="1553719"/>
            <a:ext cx="791571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sym typeface="Calibri"/>
              </a:rPr>
              <a:t>This event was also made manageable by these organizations in support of free, grass-roots events like Granite State Code Camp 2023</a:t>
            </a:r>
          </a:p>
        </p:txBody>
      </p:sp>
      <p:pic>
        <p:nvPicPr>
          <p:cNvPr id="154" name="Imag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32553" y="400576"/>
            <a:ext cx="1545258" cy="1155345"/>
          </a:xfrm>
          <a:prstGeom prst="rect">
            <a:avLst/>
          </a:prstGeom>
          <a:ln w="12700">
            <a:miter lim="400000"/>
          </a:ln>
        </p:spPr>
      </p:pic>
      <p:pic>
        <p:nvPicPr>
          <p:cNvPr id="5" name="Image 2" descr="Sessionize">
            <a:extLst>
              <a:ext uri="{FF2B5EF4-FFF2-40B4-BE49-F238E27FC236}">
                <a16:creationId xmlns:a16="http://schemas.microsoft.com/office/drawing/2014/main" id="{4EA68C64-4FEA-44D6-A8BC-2E30767515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688" y="2814057"/>
            <a:ext cx="1331449" cy="659000"/>
          </a:xfrm>
          <a:prstGeom prst="rect">
            <a:avLst/>
          </a:prstGeom>
        </p:spPr>
      </p:pic>
      <p:pic>
        <p:nvPicPr>
          <p:cNvPr id="15" name="Image 3" descr="GitHub">
            <a:extLst>
              <a:ext uri="{FF2B5EF4-FFF2-40B4-BE49-F238E27FC236}">
                <a16:creationId xmlns:a16="http://schemas.microsoft.com/office/drawing/2014/main" id="{D54FA754-CCFF-4BF2-A905-93D592D74C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1235" y="2888432"/>
            <a:ext cx="2111378" cy="510250"/>
          </a:xfrm>
          <a:prstGeom prst="rect">
            <a:avLst/>
          </a:prstGeom>
        </p:spPr>
      </p:pic>
      <p:pic>
        <p:nvPicPr>
          <p:cNvPr id="17" name="Image 4" descr="Spreadshirt">
            <a:extLst>
              <a:ext uri="{FF2B5EF4-FFF2-40B4-BE49-F238E27FC236}">
                <a16:creationId xmlns:a16="http://schemas.microsoft.com/office/drawing/2014/main" id="{E3183890-50E7-4388-A638-A9B35FBAEF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5683" y="2812426"/>
            <a:ext cx="1569070" cy="833303"/>
          </a:xfrm>
          <a:prstGeom prst="rect">
            <a:avLst/>
          </a:prstGeom>
        </p:spPr>
      </p:pic>
      <p:pic>
        <p:nvPicPr>
          <p:cNvPr id="8" name="Image 5" descr="Microsoft Azure">
            <a:extLst>
              <a:ext uri="{FF2B5EF4-FFF2-40B4-BE49-F238E27FC236}">
                <a16:creationId xmlns:a16="http://schemas.microsoft.com/office/drawing/2014/main" id="{D1EDE9C4-60FA-4492-B6AA-798BE2FD34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1628" y="3743069"/>
            <a:ext cx="2111377" cy="1055689"/>
          </a:xfrm>
          <a:prstGeom prst="rect">
            <a:avLst/>
          </a:prstGeom>
        </p:spPr>
      </p:pic>
      <p:pic>
        <p:nvPicPr>
          <p:cNvPr id="11" name="Image 6" descr="Granite State Users Group">
            <a:extLst>
              <a:ext uri="{FF2B5EF4-FFF2-40B4-BE49-F238E27FC236}">
                <a16:creationId xmlns:a16="http://schemas.microsoft.com/office/drawing/2014/main" id="{D9E55543-50DC-4B0B-B3CE-3493B0730312}"/>
              </a:ext>
            </a:extLst>
          </p:cNvPr>
          <p:cNvPicPr>
            <a:picLocks noChangeAspect="1"/>
          </p:cNvPicPr>
          <p:nvPr/>
        </p:nvPicPr>
        <p:blipFill>
          <a:blip r:embed="rId7"/>
          <a:stretch>
            <a:fillRect/>
          </a:stretch>
        </p:blipFill>
        <p:spPr>
          <a:xfrm>
            <a:off x="4945466" y="3773000"/>
            <a:ext cx="1651244" cy="868026"/>
          </a:xfrm>
          <a:prstGeom prst="rect">
            <a:avLst/>
          </a:prstGeom>
        </p:spPr>
      </p:pic>
      <p:pic>
        <p:nvPicPr>
          <p:cNvPr id="19" name="Image 7" descr="MVP Microsoft Most valuable Professional">
            <a:extLst>
              <a:ext uri="{FF2B5EF4-FFF2-40B4-BE49-F238E27FC236}">
                <a16:creationId xmlns:a16="http://schemas.microsoft.com/office/drawing/2014/main" id="{B4CB9C6C-DA48-404E-A804-F9AA23D8D3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59774" y="3923756"/>
            <a:ext cx="1720888" cy="694313"/>
          </a:xfrm>
          <a:prstGeom prst="rect">
            <a:avLst/>
          </a:prstGeom>
        </p:spPr>
      </p:pic>
      <p:sp>
        <p:nvSpPr>
          <p:cNvPr id="4" name="TextBox 2">
            <a:extLst>
              <a:ext uri="{FF2B5EF4-FFF2-40B4-BE49-F238E27FC236}">
                <a16:creationId xmlns:a16="http://schemas.microsoft.com/office/drawing/2014/main" id="{32368637-A310-8094-23F6-9E89A3079559}"/>
              </a:ext>
            </a:extLst>
          </p:cNvPr>
          <p:cNvSpPr txBox="1"/>
          <p:nvPr/>
        </p:nvSpPr>
        <p:spPr>
          <a:xfrm>
            <a:off x="4317160" y="5062301"/>
            <a:ext cx="3273206" cy="369332"/>
          </a:xfrm>
          <a:prstGeom prst="rect">
            <a:avLst/>
          </a:prstGeom>
          <a:noFill/>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6BA0EE"/>
                </a:solidFill>
                <a:effectLst/>
                <a:uLnTx/>
                <a:uFillTx/>
                <a:latin typeface="RobotoRegular"/>
                <a:ea typeface="+mn-ea"/>
                <a:cs typeface="+mn-cs"/>
                <a:sym typeface="Calibri"/>
              </a:rPr>
              <a:t>Volunteer Event Management</a:t>
            </a:r>
          </a:p>
        </p:txBody>
      </p:sp>
      <p:pic>
        <p:nvPicPr>
          <p:cNvPr id="13" name="Image 8" descr="Microsoft Teams">
            <a:extLst>
              <a:ext uri="{FF2B5EF4-FFF2-40B4-BE49-F238E27FC236}">
                <a16:creationId xmlns:a16="http://schemas.microsoft.com/office/drawing/2014/main" id="{82DABB73-76FC-4DCE-A719-471E7CA222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19092" y="5282862"/>
            <a:ext cx="2297114" cy="1186693"/>
          </a:xfrm>
          <a:prstGeom prst="rect">
            <a:avLst/>
          </a:prstGeom>
        </p:spPr>
      </p:pic>
      <p:pic>
        <p:nvPicPr>
          <p:cNvPr id="9" name="Image 9" descr="NH Tech Alliance">
            <a:extLst>
              <a:ext uri="{FF2B5EF4-FFF2-40B4-BE49-F238E27FC236}">
                <a16:creationId xmlns:a16="http://schemas.microsoft.com/office/drawing/2014/main" id="{8BEC48A4-5517-413C-9AF3-8AECFC1BDD1B}"/>
              </a:ext>
            </a:extLst>
          </p:cNvPr>
          <p:cNvPicPr>
            <a:picLocks noChangeAspect="1"/>
          </p:cNvPicPr>
          <p:nvPr/>
        </p:nvPicPr>
        <p:blipFill>
          <a:blip r:embed="rId10"/>
          <a:stretch>
            <a:fillRect/>
          </a:stretch>
        </p:blipFill>
        <p:spPr>
          <a:xfrm>
            <a:off x="6762613" y="5717370"/>
            <a:ext cx="1651244" cy="740054"/>
          </a:xfrm>
          <a:prstGeom prst="rect">
            <a:avLst/>
          </a:prstGeom>
        </p:spPr>
      </p:pic>
    </p:spTree>
    <p:extLst>
      <p:ext uri="{BB962C8B-B14F-4D97-AF65-F5344CB8AC3E}">
        <p14:creationId xmlns:p14="http://schemas.microsoft.com/office/powerpoint/2010/main" val="37626103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C3E515-62C5-FCE5-DBAE-0B3782E55E12}"/>
              </a:ext>
            </a:extLst>
          </p:cNvPr>
          <p:cNvSpPr>
            <a:spLocks noGrp="1"/>
          </p:cNvSpPr>
          <p:nvPr>
            <p:ph type="title"/>
          </p:nvPr>
        </p:nvSpPr>
        <p:spPr>
          <a:xfrm>
            <a:off x="1524000" y="-2387601"/>
            <a:ext cx="9144000" cy="2387601"/>
          </a:xfrm>
        </p:spPr>
        <p:txBody>
          <a:bodyPr lIns="45719" rIns="45719" anchor="b">
            <a:normAutofit/>
          </a:bodyPr>
          <a:lstStyle/>
          <a:p>
            <a:r>
              <a:rPr lang="en-US" dirty="0"/>
              <a:t>Post-event awards!</a:t>
            </a:r>
          </a:p>
        </p:txBody>
      </p:sp>
      <p:sp>
        <p:nvSpPr>
          <p:cNvPr id="175" name="TextBox 1"/>
          <p:cNvSpPr txBox="1"/>
          <p:nvPr/>
        </p:nvSpPr>
        <p:spPr>
          <a:xfrm>
            <a:off x="-95596" y="2571895"/>
            <a:ext cx="12192000" cy="3970318"/>
          </a:xfrm>
          <a:prstGeom prst="rect">
            <a:avLst/>
          </a:prstGeom>
          <a:ln w="12700">
            <a:miter lim="400000"/>
          </a:ln>
          <a:extLst>
            <a:ext uri="{C572A759-6A51-4108-AA02-DFA0A04FC94B}">
              <ma14:wrappingTextBoxFlag xmlns:ma14="http://schemas.microsoft.com/office/mac/drawingml/2011/main" xmlns="" val="1"/>
            </a:ext>
          </a:extLst>
        </p:spPr>
        <p:txBody>
          <a:bodyPr lIns="45719" tIns="45720" rIns="45719" bIns="45720" anchor="t">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Don’t miss the post-event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 Capture the Flag awards!</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Prizes include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gift cards to online merchants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such as our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Digital Trading Post!</a:t>
            </a:r>
            <a:endParaRPr kumimoji="0" sz="3600" b="1" i="0" u="none" strike="noStrike" kern="0" cap="none" spc="0" normalizeH="0" baseline="0" noProof="0" dirty="0">
              <a:ln>
                <a:noFill/>
              </a:ln>
              <a:solidFill>
                <a:srgbClr val="FFFFFF"/>
              </a:solidFill>
              <a:effectLst/>
              <a:uLnTx/>
              <a:uFillTx/>
              <a:latin typeface="Segoe UI Light"/>
              <a:cs typeface="Segoe UI Light"/>
              <a:sym typeface="Segoe UI Light"/>
            </a:endParaRPr>
          </a:p>
        </p:txBody>
      </p:sp>
      <p:pic>
        <p:nvPicPr>
          <p:cNvPr id="174" name="Imag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689150" y="386877"/>
            <a:ext cx="2622508" cy="196077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 name="Title">
            <a:extLst>
              <a:ext uri="{FF2B5EF4-FFF2-40B4-BE49-F238E27FC236}">
                <a16:creationId xmlns:a16="http://schemas.microsoft.com/office/drawing/2014/main" id="{BA12859F-6546-3828-3F94-ECEEEFE43A4D}"/>
              </a:ext>
            </a:extLst>
          </p:cNvPr>
          <p:cNvSpPr txBox="1">
            <a:spLocks noGrp="1"/>
          </p:cNvSpPr>
          <p:nvPr>
            <p:ph type="title" idx="4294967295"/>
          </p:nvPr>
        </p:nvSpPr>
        <p:spPr>
          <a:xfrm>
            <a:off x="403817" y="312698"/>
            <a:ext cx="5307496" cy="1569658"/>
          </a:xfrm>
          <a:prstGeom prst="rect">
            <a:avLst/>
          </a:prstGeom>
          <a:noFill/>
          <a:ln w="12700" cap="flat">
            <a:noFill/>
            <a:prst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FFC000"/>
                </a:solidFill>
                <a:effectLst/>
                <a:uLnTx/>
                <a:uFillTx/>
                <a:latin typeface="Cascadia Code SemiBold" panose="020B0609020000020004" pitchFamily="49" charset="0"/>
                <a:ea typeface="+mn-ea"/>
                <a:cs typeface="Cascadia Code SemiBold" panose="020B0609020000020004" pitchFamily="49" charset="0"/>
                <a:sym typeface="Calibri"/>
              </a:rPr>
              <a:t>CAPTURE the FLAG</a:t>
            </a:r>
          </a:p>
        </p:txBody>
      </p:sp>
      <p:pic>
        <p:nvPicPr>
          <p:cNvPr id="7" name="Image 1" descr="Welcome Challenge form with submitable text field followed by 2 buttons labeled &quot;Hint 1&quot; and &quot;Hint 2&quot;">
            <a:extLst>
              <a:ext uri="{FF2B5EF4-FFF2-40B4-BE49-F238E27FC236}">
                <a16:creationId xmlns:a16="http://schemas.microsoft.com/office/drawing/2014/main" id="{B0F26494-043C-A895-E4EF-A5BBAE93E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3" y="1181953"/>
            <a:ext cx="4953691" cy="4505954"/>
          </a:xfrm>
          <a:prstGeom prst="rect">
            <a:avLst/>
          </a:prstGeom>
        </p:spPr>
      </p:pic>
      <p:sp>
        <p:nvSpPr>
          <p:cNvPr id="5" name="TextBox 1">
            <a:extLst>
              <a:ext uri="{FF2B5EF4-FFF2-40B4-BE49-F238E27FC236}">
                <a16:creationId xmlns:a16="http://schemas.microsoft.com/office/drawing/2014/main" id="{921AD5A1-974F-90A3-5836-1D6D3E805F0F}"/>
              </a:ext>
            </a:extLst>
          </p:cNvPr>
          <p:cNvSpPr txBox="1"/>
          <p:nvPr/>
        </p:nvSpPr>
        <p:spPr>
          <a:xfrm>
            <a:off x="6153150" y="809625"/>
            <a:ext cx="3162300"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A8D08D"/>
                </a:solidFill>
                <a:effectLst/>
                <a:uLnTx/>
                <a:uFillTx/>
                <a:latin typeface="Calibri"/>
                <a:ea typeface="Calibri"/>
                <a:cs typeface="Calibri"/>
                <a:sym typeface="Calibri"/>
              </a:rPr>
              <a:t>All Participants entered to win a Yubi Key!</a:t>
            </a:r>
          </a:p>
        </p:txBody>
      </p:sp>
      <p:sp>
        <p:nvSpPr>
          <p:cNvPr id="8" name="Arrow: Striped Right 1">
            <a:extLst>
              <a:ext uri="{FF2B5EF4-FFF2-40B4-BE49-F238E27FC236}">
                <a16:creationId xmlns:a16="http://schemas.microsoft.com/office/drawing/2014/main" id="{054BE96F-C370-E825-C074-36284E43CC7F}"/>
              </a:ext>
              <a:ext uri="{C183D7F6-B498-43B3-948B-1728B52AA6E4}">
                <adec:decorative xmlns:adec="http://schemas.microsoft.com/office/drawing/2017/decorative" val="1"/>
              </a:ext>
            </a:extLst>
          </p:cNvPr>
          <p:cNvSpPr/>
          <p:nvPr/>
        </p:nvSpPr>
        <p:spPr>
          <a:xfrm>
            <a:off x="7806813" y="1700980"/>
            <a:ext cx="1425677" cy="403122"/>
          </a:xfrm>
          <a:prstGeom prst="stripedRightArrow">
            <a:avLst/>
          </a:prstGeom>
          <a:solidFill>
            <a:srgbClr val="FF0000"/>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2" name="Image 2" descr="Yubico Yubikey Authentication USB C&#10;">
            <a:extLst>
              <a:ext uri="{FF2B5EF4-FFF2-40B4-BE49-F238E27FC236}">
                <a16:creationId xmlns:a16="http://schemas.microsoft.com/office/drawing/2014/main" id="{BE4C12F5-A582-99BD-513D-B8EB47A142DF}"/>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8697" y="338381"/>
            <a:ext cx="2919486" cy="2919486"/>
          </a:xfrm>
          <a:prstGeom prst="rect">
            <a:avLst/>
          </a:prstGeom>
        </p:spPr>
      </p:pic>
      <p:sp>
        <p:nvSpPr>
          <p:cNvPr id="43" name="TextBox 2">
            <a:extLst>
              <a:ext uri="{FF2B5EF4-FFF2-40B4-BE49-F238E27FC236}">
                <a16:creationId xmlns:a16="http://schemas.microsoft.com/office/drawing/2014/main" id="{FE91D173-3045-48A4-9276-A99B98847A13}"/>
              </a:ext>
            </a:extLst>
          </p:cNvPr>
          <p:cNvSpPr txBox="1"/>
          <p:nvPr/>
        </p:nvSpPr>
        <p:spPr>
          <a:xfrm>
            <a:off x="5711313" y="3126420"/>
            <a:ext cx="6230335" cy="2800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alibri"/>
                <a:ea typeface="Calibri"/>
                <a:cs typeface="Calibri"/>
                <a:sym typeface="Calibri"/>
              </a:rPr>
              <a:t>A Fun Hacking Challenge Open now!</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Solutions to be revealed later </a:t>
            </a:r>
            <a:r>
              <a:rPr kumimoji="0" lang="en-US" sz="3600" b="0" i="1" u="none" strike="noStrike" kern="0" cap="none" spc="0" normalizeH="0" baseline="0" noProof="0" dirty="0">
                <a:ln>
                  <a:noFill/>
                </a:ln>
                <a:solidFill>
                  <a:srgbClr val="FFFFFF"/>
                </a:solidFill>
                <a:effectLst/>
                <a:uLnTx/>
                <a:uFillTx/>
                <a:latin typeface="Calibri"/>
                <a:ea typeface="Calibri"/>
                <a:cs typeface="Calibri"/>
                <a:sym typeface="Calibri"/>
              </a:rPr>
              <a:t>TODAY</a:t>
            </a: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a:t>
            </a:r>
            <a:b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b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$100(1) &amp; $50(3) trading post gift cards to top contestants!</a:t>
            </a:r>
          </a:p>
        </p:txBody>
      </p:sp>
      <p:sp>
        <p:nvSpPr>
          <p:cNvPr id="3" name="TextBox 3">
            <a:extLst>
              <a:ext uri="{FF2B5EF4-FFF2-40B4-BE49-F238E27FC236}">
                <a16:creationId xmlns:a16="http://schemas.microsoft.com/office/drawing/2014/main" id="{2D63D646-A85E-1115-B0DB-6F7950098C47}"/>
              </a:ext>
            </a:extLst>
          </p:cNvPr>
          <p:cNvSpPr txBox="1"/>
          <p:nvPr/>
        </p:nvSpPr>
        <p:spPr>
          <a:xfrm>
            <a:off x="734624" y="5726167"/>
            <a:ext cx="1043351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E0D0EC"/>
                </a:solidFill>
                <a:effectLst/>
                <a:uLnTx/>
                <a:uFillTx/>
                <a:latin typeface="Calibri"/>
                <a:ea typeface="Calibri"/>
                <a:cs typeface="Calibri"/>
                <a:sym typeface="Calibri"/>
                <a:hlinkClick r:id="rId5">
                  <a:extLst>
                    <a:ext uri="{A12FA001-AC4F-418D-AE19-62706E023703}">
                      <ahyp:hlinkClr xmlns:ahyp="http://schemas.microsoft.com/office/drawing/2018/hyperlinkcolor" val="tx"/>
                    </a:ext>
                  </a:extLst>
                </a:hlinkClick>
              </a:rPr>
              <a:t>https://ctf-2023.azurewebsites.net</a:t>
            </a:r>
            <a:endParaRPr kumimoji="0" lang="en-US" sz="5400" b="0" i="0" u="none" strike="noStrike" kern="0" cap="none" spc="0" normalizeH="0" baseline="0" noProof="0" dirty="0">
              <a:ln>
                <a:noFill/>
              </a:ln>
              <a:solidFill>
                <a:srgbClr val="E0D0EC"/>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665563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accent5">
            <a:satOff val="-3547"/>
            <a:lumOff val="-10352"/>
          </a:schemeClr>
        </a:solidFill>
        <a:effectLst/>
      </p:bgPr>
    </p:bg>
    <p:spTree>
      <p:nvGrpSpPr>
        <p:cNvPr id="1" name=""/>
        <p:cNvGrpSpPr/>
        <p:nvPr/>
      </p:nvGrpSpPr>
      <p:grpSpPr>
        <a:xfrm>
          <a:off x="0" y="0"/>
          <a:ext cx="0" cy="0"/>
          <a:chOff x="0" y="0"/>
          <a:chExt cx="0" cy="0"/>
        </a:xfrm>
      </p:grpSpPr>
      <p:pic>
        <p:nvPicPr>
          <p:cNvPr id="174" name="Imag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17151" y="96713"/>
            <a:ext cx="1269665" cy="949292"/>
          </a:xfrm>
          <a:prstGeom prst="rect">
            <a:avLst/>
          </a:prstGeom>
          <a:ln w="12700">
            <a:miter lim="400000"/>
          </a:ln>
        </p:spPr>
      </p:pic>
      <p:sp>
        <p:nvSpPr>
          <p:cNvPr id="175" name="TextBox 1"/>
          <p:cNvSpPr txBox="1">
            <a:spLocks noGrp="1"/>
          </p:cNvSpPr>
          <p:nvPr>
            <p:ph type="title" idx="4294967295"/>
          </p:nvPr>
        </p:nvSpPr>
        <p:spPr>
          <a:xfrm>
            <a:off x="1497740" y="171249"/>
            <a:ext cx="4349444" cy="2369880"/>
          </a:xfrm>
          <a:prstGeom prst="rect">
            <a:avLst/>
          </a:prstGeom>
          <a:noFill/>
          <a:ln w="12700">
            <a:noFill/>
            <a:prstDash/>
            <a:miter lim="400000"/>
          </a:ln>
          <a:effectLst/>
          <a:extLst>
            <a:ext uri="{C572A759-6A51-4108-AA02-DFA0A04FC94B}">
              <ma14:wrappingTextBoxFlag xmlns:ma14="http://schemas.microsoft.com/office/mac/drawingml/2011/main" xmlns="" val="1"/>
            </a:ext>
          </a:extLst>
        </p:spPr>
        <p:txBody>
          <a:bodyPr rot="0" spcFirstLastPara="0" vertOverflow="overflow" horzOverflow="overflow" vert="horz" wrap="square" lIns="45719" tIns="45720" rIns="45719" bIns="45720" numCol="1" spcCol="0" rtlCol="0" fromWordArt="0" anchor="t" anchorCtr="0" forceAA="0" compatLnSpc="1">
            <a:prstTxWarp prst="textNoShape">
              <a:avLst/>
            </a:prstTxWarp>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Light"/>
                <a:cs typeface="Segoe UI Light"/>
                <a:sym typeface="Segoe UI Light"/>
              </a:rPr>
              <a:t>HANG OUT IN THE...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rgbClr val="FFFFFF"/>
                </a:solidFill>
                <a:effectLst/>
                <a:uLnTx/>
                <a:uFillTx/>
                <a:latin typeface="Rockwell Condensed" panose="02060603050405020104" pitchFamily="18" charset="0"/>
                <a:ea typeface="Segoe UI Light"/>
                <a:cs typeface="Segoe UI Light"/>
                <a:sym typeface="Segoe UI Light"/>
              </a:rPr>
              <a:t>CODE CAMP LODGE</a:t>
            </a:r>
          </a:p>
        </p:txBody>
      </p:sp>
      <p:sp>
        <p:nvSpPr>
          <p:cNvPr id="19" name="TextBox 2">
            <a:extLst>
              <a:ext uri="{FF2B5EF4-FFF2-40B4-BE49-F238E27FC236}">
                <a16:creationId xmlns:a16="http://schemas.microsoft.com/office/drawing/2014/main" id="{651B5B1E-AD0E-444C-AA89-9FDE962BC8CC}"/>
              </a:ext>
            </a:extLst>
          </p:cNvPr>
          <p:cNvSpPr txBox="1"/>
          <p:nvPr/>
        </p:nvSpPr>
        <p:spPr>
          <a:xfrm>
            <a:off x="9855725" y="463889"/>
            <a:ext cx="2130636"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Take a break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between sessions</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Chat with other campers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and meet new people!</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Learn more about</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other Granite State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events...</a:t>
            </a:r>
          </a:p>
        </p:txBody>
      </p:sp>
      <p:sp>
        <p:nvSpPr>
          <p:cNvPr id="16" name="TextBox 3">
            <a:extLst>
              <a:ext uri="{FF2B5EF4-FFF2-40B4-BE49-F238E27FC236}">
                <a16:creationId xmlns:a16="http://schemas.microsoft.com/office/drawing/2014/main" id="{4D243D2B-8368-41B3-87AF-D1F0C01FA47E}"/>
              </a:ext>
            </a:extLst>
          </p:cNvPr>
          <p:cNvSpPr txBox="1"/>
          <p:nvPr/>
        </p:nvSpPr>
        <p:spPr>
          <a:xfrm>
            <a:off x="589508" y="3709578"/>
            <a:ext cx="149976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20000"/>
                    <a:lumOff val="80000"/>
                  </a:schemeClr>
                </a:solidFill>
                <a:effectLst/>
                <a:uLnTx/>
                <a:uFillTx/>
                <a:latin typeface="Belwe Cn BT" panose="02060806050305020504" pitchFamily="18" charset="0"/>
                <a:ea typeface="Calibri"/>
                <a:cs typeface="Calibri"/>
                <a:sym typeface="Calibri"/>
                <a:hlinkClick r:id="rId3">
                  <a:extLst>
                    <a:ext uri="{A12FA001-AC4F-418D-AE19-62706E023703}">
                      <ahyp:hlinkClr xmlns:ahyp="http://schemas.microsoft.com/office/drawing/2018/hyperlinkcolor" val="tx"/>
                    </a:ext>
                  </a:extLst>
                </a:hlinkClick>
              </a:rPr>
              <a:t>DIGITAL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20000"/>
                    <a:lumOff val="80000"/>
                  </a:schemeClr>
                </a:solidFill>
                <a:effectLst/>
                <a:uLnTx/>
                <a:uFillTx/>
                <a:latin typeface="Belwe Cn BT" panose="02060806050305020504" pitchFamily="18" charset="0"/>
                <a:ea typeface="Calibri"/>
                <a:cs typeface="Calibri"/>
                <a:sym typeface="Calibri"/>
                <a:hlinkClick r:id="rId3">
                  <a:extLst>
                    <a:ext uri="{A12FA001-AC4F-418D-AE19-62706E023703}">
                      <ahyp:hlinkClr xmlns:ahyp="http://schemas.microsoft.com/office/drawing/2018/hyperlinkcolor" val="tx"/>
                    </a:ext>
                  </a:extLst>
                </a:hlinkClick>
              </a:rPr>
              <a:t>TRADING POST</a:t>
            </a:r>
            <a:endParaRPr kumimoji="0" lang="en-US" sz="1800" b="0" i="0" u="none" strike="noStrike" kern="0" cap="none" spc="0" normalizeH="0" baseline="0" noProof="0" dirty="0">
              <a:ln>
                <a:noFill/>
              </a:ln>
              <a:solidFill>
                <a:schemeClr val="accent1">
                  <a:lumMod val="20000"/>
                  <a:lumOff val="80000"/>
                </a:schemeClr>
              </a:solidFill>
              <a:effectLst/>
              <a:uLnTx/>
              <a:uFillTx/>
              <a:latin typeface="Belwe Cn BT" panose="02060806050305020504" pitchFamily="18" charset="0"/>
              <a:ea typeface="Calibri"/>
              <a:cs typeface="Calibri"/>
              <a:sym typeface="Calibri"/>
            </a:endParaRPr>
          </a:p>
        </p:txBody>
      </p:sp>
      <p:pic>
        <p:nvPicPr>
          <p:cNvPr id="5" name="Picture 4" descr="Open All Day Sign">
            <a:extLst>
              <a:ext uri="{FF2B5EF4-FFF2-40B4-BE49-F238E27FC236}">
                <a16:creationId xmlns:a16="http://schemas.microsoft.com/office/drawing/2014/main" id="{9D03AC69-808E-402B-B28D-B146AB23EC0A}"/>
              </a:ex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3562" y="4311823"/>
            <a:ext cx="1962799" cy="1917654"/>
          </a:xfrm>
          <a:prstGeom prst="rect">
            <a:avLst/>
          </a:prstGeom>
        </p:spPr>
      </p:pic>
      <p:grpSp>
        <p:nvGrpSpPr>
          <p:cNvPr id="6" name="Group 5">
            <a:extLst>
              <a:ext uri="{FF2B5EF4-FFF2-40B4-BE49-F238E27FC236}">
                <a16:creationId xmlns:a16="http://schemas.microsoft.com/office/drawing/2014/main" id="{42D6A9B3-8414-3FE1-80B1-256966EC0FFA}"/>
              </a:ext>
              <a:ext uri="{C183D7F6-B498-43B3-948B-1728B52AA6E4}">
                <adec:decorative xmlns:adec="http://schemas.microsoft.com/office/drawing/2017/decorative" val="1"/>
              </a:ext>
            </a:extLst>
          </p:cNvPr>
          <p:cNvGrpSpPr/>
          <p:nvPr/>
        </p:nvGrpSpPr>
        <p:grpSpPr>
          <a:xfrm>
            <a:off x="-460314" y="2831907"/>
            <a:ext cx="3599413" cy="3599413"/>
            <a:chOff x="-460314" y="2831907"/>
            <a:chExt cx="3599413" cy="3599413"/>
          </a:xfrm>
        </p:grpSpPr>
        <p:pic>
          <p:nvPicPr>
            <p:cNvPr id="7" name="Image 7" descr="Shirt">
              <a:extLst>
                <a:ext uri="{FF2B5EF4-FFF2-40B4-BE49-F238E27FC236}">
                  <a16:creationId xmlns:a16="http://schemas.microsoft.com/office/drawing/2014/main" id="{F31215A6-C94B-49E3-BEBC-2C89A01142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31694" y="4314414"/>
              <a:ext cx="390750" cy="390750"/>
            </a:xfrm>
            <a:prstGeom prst="rect">
              <a:avLst/>
            </a:prstGeom>
          </p:spPr>
        </p:pic>
        <p:pic>
          <p:nvPicPr>
            <p:cNvPr id="13" name="Image 6" descr="Baseball hat">
              <a:extLst>
                <a:ext uri="{FF2B5EF4-FFF2-40B4-BE49-F238E27FC236}">
                  <a16:creationId xmlns:a16="http://schemas.microsoft.com/office/drawing/2014/main" id="{FFED81D5-185B-4037-8689-091B84823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977" y="4236736"/>
              <a:ext cx="546616" cy="546616"/>
            </a:xfrm>
            <a:prstGeom prst="rect">
              <a:avLst/>
            </a:prstGeom>
          </p:spPr>
        </p:pic>
        <p:pic>
          <p:nvPicPr>
            <p:cNvPr id="18" name="Image 5" descr="Sign">
              <a:extLst>
                <a:ext uri="{FF2B5EF4-FFF2-40B4-BE49-F238E27FC236}">
                  <a16:creationId xmlns:a16="http://schemas.microsoft.com/office/drawing/2014/main" id="{A6E2CA87-4596-4441-8E12-D264EBDA5D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314" y="2831907"/>
              <a:ext cx="3599413" cy="3599413"/>
            </a:xfrm>
            <a:prstGeom prst="rect">
              <a:avLst/>
            </a:prstGeom>
          </p:spPr>
        </p:pic>
      </p:grpSp>
      <p:grpSp>
        <p:nvGrpSpPr>
          <p:cNvPr id="2" name="Group 1">
            <a:extLst>
              <a:ext uri="{FF2B5EF4-FFF2-40B4-BE49-F238E27FC236}">
                <a16:creationId xmlns:a16="http://schemas.microsoft.com/office/drawing/2014/main" id="{8946576E-2CB3-E979-5B04-9A06ACD7C484}"/>
              </a:ext>
              <a:ext uri="{C183D7F6-B498-43B3-948B-1728B52AA6E4}">
                <adec:decorative xmlns:adec="http://schemas.microsoft.com/office/drawing/2017/decorative" val="1"/>
              </a:ext>
            </a:extLst>
          </p:cNvPr>
          <p:cNvGrpSpPr/>
          <p:nvPr/>
        </p:nvGrpSpPr>
        <p:grpSpPr>
          <a:xfrm>
            <a:off x="2168437" y="-498563"/>
            <a:ext cx="7855125" cy="7855125"/>
            <a:chOff x="2168437" y="-498563"/>
            <a:chExt cx="7855125" cy="7855125"/>
          </a:xfrm>
        </p:grpSpPr>
        <p:pic>
          <p:nvPicPr>
            <p:cNvPr id="9" name="Image 8" descr="Bonfire">
              <a:extLst>
                <a:ext uri="{FF2B5EF4-FFF2-40B4-BE49-F238E27FC236}">
                  <a16:creationId xmlns:a16="http://schemas.microsoft.com/office/drawing/2014/main" id="{39762327-25C0-47E6-963C-E34D6FB9C15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8441" y="4440519"/>
              <a:ext cx="1274188" cy="1274188"/>
            </a:xfrm>
            <a:prstGeom prst="rect">
              <a:avLst/>
            </a:prstGeom>
          </p:spPr>
        </p:pic>
        <p:pic>
          <p:nvPicPr>
            <p:cNvPr id="4" name="Image 4" descr="Coffee">
              <a:extLst>
                <a:ext uri="{FF2B5EF4-FFF2-40B4-BE49-F238E27FC236}">
                  <a16:creationId xmlns:a16="http://schemas.microsoft.com/office/drawing/2014/main" id="{197340B6-4B72-48C3-8B4A-BE10AAF798D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59943" y="3923093"/>
              <a:ext cx="777460" cy="777460"/>
            </a:xfrm>
            <a:prstGeom prst="rect">
              <a:avLst/>
            </a:prstGeom>
          </p:spPr>
        </p:pic>
        <p:pic>
          <p:nvPicPr>
            <p:cNvPr id="15" name="Image 3" descr="Decorative Tea cup in window.&#10;">
              <a:extLst>
                <a:ext uri="{FF2B5EF4-FFF2-40B4-BE49-F238E27FC236}">
                  <a16:creationId xmlns:a16="http://schemas.microsoft.com/office/drawing/2014/main" id="{7A209526-2B55-4EAF-890B-2176857405C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78633" y="3880207"/>
              <a:ext cx="875672" cy="875672"/>
            </a:xfrm>
            <a:prstGeom prst="rect">
              <a:avLst/>
            </a:prstGeom>
          </p:spPr>
        </p:pic>
        <p:pic>
          <p:nvPicPr>
            <p:cNvPr id="11" name="Image 2" descr="Suburban scene">
              <a:extLst>
                <a:ext uri="{FF2B5EF4-FFF2-40B4-BE49-F238E27FC236}">
                  <a16:creationId xmlns:a16="http://schemas.microsoft.com/office/drawing/2014/main" id="{AEF15DA2-AB91-47C5-9BA6-A2C6F234DDC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68437" y="-498563"/>
              <a:ext cx="7855125" cy="7855125"/>
            </a:xfrm>
            <a:prstGeom prst="rect">
              <a:avLst/>
            </a:prstGeom>
          </p:spPr>
        </p:pic>
      </p:grpSp>
    </p:spTree>
    <p:extLst>
      <p:ext uri="{BB962C8B-B14F-4D97-AF65-F5344CB8AC3E}">
        <p14:creationId xmlns:p14="http://schemas.microsoft.com/office/powerpoint/2010/main" val="1237873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FF9E-631D-7961-D731-B1917567D528}"/>
              </a:ext>
            </a:extLst>
          </p:cNvPr>
          <p:cNvSpPr>
            <a:spLocks noGrp="1"/>
          </p:cNvSpPr>
          <p:nvPr>
            <p:ph type="title"/>
          </p:nvPr>
        </p:nvSpPr>
        <p:spPr>
          <a:xfrm>
            <a:off x="1524000" y="-2387601"/>
            <a:ext cx="9144000" cy="2387601"/>
          </a:xfrm>
        </p:spPr>
        <p:txBody>
          <a:bodyPr lIns="45719" rIns="45719" anchor="b">
            <a:normAutofit/>
          </a:bodyPr>
          <a:lstStyle/>
          <a:p>
            <a:r>
              <a:rPr lang="en-US" dirty="0"/>
              <a:t>Remote attendee etiquette 2</a:t>
            </a:r>
          </a:p>
        </p:txBody>
      </p:sp>
      <p:sp>
        <p:nvSpPr>
          <p:cNvPr id="175" name="TextBox 1"/>
          <p:cNvSpPr txBox="1"/>
          <p:nvPr/>
        </p:nvSpPr>
        <p:spPr>
          <a:xfrm>
            <a:off x="0" y="3546082"/>
            <a:ext cx="12192000" cy="230832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Remote attendees, please use the “raise hand” feature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and wait for the scheduled presenter to acknowledge you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before activating your microphone (and camera)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to ask questions.</a:t>
            </a:r>
          </a:p>
        </p:txBody>
      </p:sp>
      <p:pic>
        <p:nvPicPr>
          <p:cNvPr id="174" name="Imag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784746" y="814909"/>
            <a:ext cx="2622508" cy="1960773"/>
          </a:xfrm>
          <a:prstGeom prst="rect">
            <a:avLst/>
          </a:prstGeom>
          <a:ln w="12700">
            <a:miter lim="400000"/>
          </a:ln>
        </p:spPr>
      </p:pic>
    </p:spTree>
    <p:extLst>
      <p:ext uri="{BB962C8B-B14F-4D97-AF65-F5344CB8AC3E}">
        <p14:creationId xmlns:p14="http://schemas.microsoft.com/office/powerpoint/2010/main" val="36819385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2.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Earth Day slides</Template>
  <TotalTime>436</TotalTime>
  <Words>1275</Words>
  <Application>Microsoft Office PowerPoint</Application>
  <PresentationFormat>Widescreen</PresentationFormat>
  <Paragraphs>160</Paragraphs>
  <Slides>26</Slides>
  <Notes>11</Notes>
  <HiddenSlides>1</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26</vt:i4>
      </vt:variant>
    </vt:vector>
  </HeadingPairs>
  <TitlesOfParts>
    <vt:vector size="43" baseType="lpstr">
      <vt:lpstr>Agency FB</vt:lpstr>
      <vt:lpstr>Arial</vt:lpstr>
      <vt:lpstr>Belwe Cn BT</vt:lpstr>
      <vt:lpstr>Calibri</vt:lpstr>
      <vt:lpstr>Calibri Light</vt:lpstr>
      <vt:lpstr>Cascadia Code SemiBold</vt:lpstr>
      <vt:lpstr>Franklin Gothic Book</vt:lpstr>
      <vt:lpstr>Franklin Gothic Demi</vt:lpstr>
      <vt:lpstr>Helvetica</vt:lpstr>
      <vt:lpstr>Inter</vt:lpstr>
      <vt:lpstr>RobotoRegular</vt:lpstr>
      <vt:lpstr>Rockwell Condensed</vt:lpstr>
      <vt:lpstr>Segoe UI Light</vt:lpstr>
      <vt:lpstr>Wingdings</vt:lpstr>
      <vt:lpstr>Office Theme</vt:lpstr>
      <vt:lpstr>1_Office Theme</vt:lpstr>
      <vt:lpstr>2_Office Theme</vt:lpstr>
      <vt:lpstr>Welcome to the</vt:lpstr>
      <vt:lpstr>Thank you to our host venue!</vt:lpstr>
      <vt:lpstr>Thank you to our 2023 Sponsors!</vt:lpstr>
      <vt:lpstr>Thank you to our 2023 Sponsors!</vt:lpstr>
      <vt:lpstr>Thank you to our supporting organizations!</vt:lpstr>
      <vt:lpstr>Post-event awards!</vt:lpstr>
      <vt:lpstr>CAPTURE the FLAG</vt:lpstr>
      <vt:lpstr>HANG OUT IN THE... CODE CAMP LODGE</vt:lpstr>
      <vt:lpstr>Remote attendee etiquette 2</vt:lpstr>
      <vt:lpstr>Session Feedback Forms</vt:lpstr>
      <vt:lpstr>Event Feedback Forms</vt:lpstr>
      <vt:lpstr>Remote attendee etiquette</vt:lpstr>
      <vt:lpstr>Code of Conduct</vt:lpstr>
      <vt:lpstr>Thank you</vt:lpstr>
      <vt:lpstr>Introduction to Accessibility</vt:lpstr>
      <vt:lpstr>Disclaimer</vt:lpstr>
      <vt:lpstr>Overview</vt:lpstr>
      <vt:lpstr>What is Accessibility?</vt:lpstr>
      <vt:lpstr>Models of Disability</vt:lpstr>
      <vt:lpstr>Disability Impacts</vt:lpstr>
      <vt:lpstr>Accessibility Guidelines</vt:lpstr>
      <vt:lpstr>Accessibility Regulations</vt:lpstr>
      <vt:lpstr>Why?</vt:lpstr>
      <vt:lpstr>What can we do?</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41</cp:revision>
  <dcterms:created xsi:type="dcterms:W3CDTF">2023-11-07T06:42:14Z</dcterms:created>
  <dcterms:modified xsi:type="dcterms:W3CDTF">2023-12-02T03:09:39Z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